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37"/>
  </p:notesMasterIdLst>
  <p:sldIdLst>
    <p:sldId id="256" r:id="rId3"/>
    <p:sldId id="507" r:id="rId4"/>
    <p:sldId id="492" r:id="rId5"/>
    <p:sldId id="412" r:id="rId6"/>
    <p:sldId id="417" r:id="rId7"/>
    <p:sldId id="420" r:id="rId8"/>
    <p:sldId id="421" r:id="rId9"/>
    <p:sldId id="422" r:id="rId10"/>
    <p:sldId id="438" r:id="rId11"/>
    <p:sldId id="257" r:id="rId12"/>
    <p:sldId id="525" r:id="rId13"/>
    <p:sldId id="514" r:id="rId14"/>
    <p:sldId id="302" r:id="rId15"/>
    <p:sldId id="527" r:id="rId16"/>
    <p:sldId id="530" r:id="rId17"/>
    <p:sldId id="313" r:id="rId18"/>
    <p:sldId id="315" r:id="rId19"/>
    <p:sldId id="316" r:id="rId20"/>
    <p:sldId id="318" r:id="rId21"/>
    <p:sldId id="324" r:id="rId22"/>
    <p:sldId id="322" r:id="rId23"/>
    <p:sldId id="428" r:id="rId24"/>
    <p:sldId id="427" r:id="rId25"/>
    <p:sldId id="430" r:id="rId26"/>
    <p:sldId id="429" r:id="rId27"/>
    <p:sldId id="300" r:id="rId28"/>
    <p:sldId id="565" r:id="rId29"/>
    <p:sldId id="280" r:id="rId30"/>
    <p:sldId id="552" r:id="rId31"/>
    <p:sldId id="555" r:id="rId32"/>
    <p:sldId id="556" r:id="rId33"/>
    <p:sldId id="566" r:id="rId34"/>
    <p:sldId id="560" r:id="rId35"/>
    <p:sldId id="561" r:id="rId36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504D"/>
    <a:srgbClr val="7C3B06"/>
    <a:srgbClr val="000000"/>
    <a:srgbClr val="9BBB59"/>
    <a:srgbClr val="F79646"/>
    <a:srgbClr val="0D0D0D"/>
    <a:srgbClr val="CC00CC"/>
    <a:srgbClr val="CC66FF"/>
    <a:srgbClr val="4F81BD"/>
    <a:srgbClr val="4BACC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667" autoAdjust="0"/>
    <p:restoredTop sz="90123" autoAdjust="0"/>
  </p:normalViewPr>
  <p:slideViewPr>
    <p:cSldViewPr>
      <p:cViewPr varScale="1">
        <p:scale>
          <a:sx n="56" d="100"/>
          <a:sy n="56" d="100"/>
        </p:scale>
        <p:origin x="1468" y="6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1" d="20"/>
        <a:sy n="11" d="20"/>
      </p:scale>
      <p:origin x="0" y="-356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viewProps" Target="viewProp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CA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FB1BF4-D02B-492F-BCA2-DDF07DD5DB91}" type="datetimeFigureOut">
              <a:rPr lang="fr-CA" smtClean="0"/>
              <a:t>2023-05-21</a:t>
            </a:fld>
            <a:endParaRPr lang="fr-CA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CA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CA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F30751-0A49-49E9-88BA-82F0DA95BC64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6643187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F30751-0A49-49E9-88BA-82F0DA95BC64}" type="slidenum">
              <a:rPr lang="fr-CA" smtClean="0"/>
              <a:t>1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5589590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4FBB826-34D5-4CFC-AB90-185FD0E2F141}" type="slidenum">
              <a:rPr lang="en-US"/>
              <a:pPr/>
              <a:t>13</a:t>
            </a:fld>
            <a:endParaRPr lang="en-US"/>
          </a:p>
        </p:txBody>
      </p:sp>
      <p:sp>
        <p:nvSpPr>
          <p:cNvPr id="159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9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sz="2000"/>
              <a:t>Probably the most influencial functional response – been wildely use to model carnivore-herbivore relationship</a:t>
            </a:r>
            <a:endParaRPr lang="en-CA" sz="2000"/>
          </a:p>
        </p:txBody>
      </p:sp>
    </p:spTree>
    <p:extLst>
      <p:ext uri="{BB962C8B-B14F-4D97-AF65-F5344CB8AC3E}">
        <p14:creationId xmlns:p14="http://schemas.microsoft.com/office/powerpoint/2010/main" val="17278260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4FBB826-34D5-4CFC-AB90-185FD0E2F141}" type="slidenum">
              <a:rPr lang="en-US"/>
              <a:pPr/>
              <a:t>14</a:t>
            </a:fld>
            <a:endParaRPr lang="en-US"/>
          </a:p>
        </p:txBody>
      </p:sp>
      <p:sp>
        <p:nvSpPr>
          <p:cNvPr id="159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9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sz="2000"/>
              <a:t>Probably the most influencial functional response – been wildely use to model carnivore-herbivore relationship</a:t>
            </a:r>
            <a:endParaRPr lang="en-CA" sz="2000"/>
          </a:p>
        </p:txBody>
      </p:sp>
    </p:spTree>
    <p:extLst>
      <p:ext uri="{BB962C8B-B14F-4D97-AF65-F5344CB8AC3E}">
        <p14:creationId xmlns:p14="http://schemas.microsoft.com/office/powerpoint/2010/main" val="11394387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4FBB826-34D5-4CFC-AB90-185FD0E2F141}" type="slidenum">
              <a:rPr lang="en-US"/>
              <a:pPr/>
              <a:t>15</a:t>
            </a:fld>
            <a:endParaRPr lang="en-US"/>
          </a:p>
        </p:txBody>
      </p:sp>
      <p:sp>
        <p:nvSpPr>
          <p:cNvPr id="159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9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sz="2000"/>
              <a:t>Probably the most influencial functional response – been wildely use to model carnivore-herbivore relationship</a:t>
            </a:r>
            <a:endParaRPr lang="en-CA" sz="2000"/>
          </a:p>
        </p:txBody>
      </p:sp>
    </p:spTree>
    <p:extLst>
      <p:ext uri="{BB962C8B-B14F-4D97-AF65-F5344CB8AC3E}">
        <p14:creationId xmlns:p14="http://schemas.microsoft.com/office/powerpoint/2010/main" val="34325094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4FBB826-34D5-4CFC-AB90-185FD0E2F141}" type="slidenum">
              <a:rPr lang="en-US"/>
              <a:pPr/>
              <a:t>16</a:t>
            </a:fld>
            <a:endParaRPr lang="en-US"/>
          </a:p>
        </p:txBody>
      </p:sp>
      <p:sp>
        <p:nvSpPr>
          <p:cNvPr id="159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9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sz="2000" dirty="0" err="1"/>
              <a:t>Probably</a:t>
            </a:r>
            <a:r>
              <a:rPr lang="fr-CA" sz="2000" dirty="0"/>
              <a:t> the </a:t>
            </a:r>
            <a:r>
              <a:rPr lang="fr-CA" sz="2000" dirty="0" err="1"/>
              <a:t>most</a:t>
            </a:r>
            <a:r>
              <a:rPr lang="fr-CA" sz="2000" dirty="0"/>
              <a:t> </a:t>
            </a:r>
            <a:r>
              <a:rPr lang="fr-CA" sz="2000" dirty="0" err="1"/>
              <a:t>influencial</a:t>
            </a:r>
            <a:r>
              <a:rPr lang="fr-CA" sz="2000" dirty="0"/>
              <a:t> </a:t>
            </a:r>
            <a:r>
              <a:rPr lang="fr-CA" sz="2000" dirty="0" err="1"/>
              <a:t>functional</a:t>
            </a:r>
            <a:r>
              <a:rPr lang="fr-CA" sz="2000" dirty="0"/>
              <a:t> </a:t>
            </a:r>
            <a:r>
              <a:rPr lang="fr-CA" sz="2000" dirty="0" err="1"/>
              <a:t>response</a:t>
            </a:r>
            <a:r>
              <a:rPr lang="fr-CA" sz="2000" dirty="0"/>
              <a:t> – been </a:t>
            </a:r>
            <a:r>
              <a:rPr lang="fr-CA" sz="2000" dirty="0" err="1"/>
              <a:t>wildely</a:t>
            </a:r>
            <a:r>
              <a:rPr lang="fr-CA" sz="2000" dirty="0"/>
              <a:t> use to model carnivore-herbivore </a:t>
            </a:r>
            <a:r>
              <a:rPr lang="fr-CA" sz="2000" dirty="0" err="1"/>
              <a:t>relationship</a:t>
            </a:r>
            <a:endParaRPr lang="en-CA" sz="2000" dirty="0"/>
          </a:p>
        </p:txBody>
      </p:sp>
    </p:spTree>
    <p:extLst>
      <p:ext uri="{BB962C8B-B14F-4D97-AF65-F5344CB8AC3E}">
        <p14:creationId xmlns:p14="http://schemas.microsoft.com/office/powerpoint/2010/main" val="30547455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4FBB826-34D5-4CFC-AB90-185FD0E2F141}" type="slidenum">
              <a:rPr lang="en-US"/>
              <a:pPr/>
              <a:t>17</a:t>
            </a:fld>
            <a:endParaRPr lang="en-US"/>
          </a:p>
        </p:txBody>
      </p:sp>
      <p:sp>
        <p:nvSpPr>
          <p:cNvPr id="159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9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sz="2000" dirty="0" err="1"/>
              <a:t>Probably</a:t>
            </a:r>
            <a:r>
              <a:rPr lang="fr-CA" sz="2000" dirty="0"/>
              <a:t> the </a:t>
            </a:r>
            <a:r>
              <a:rPr lang="fr-CA" sz="2000" dirty="0" err="1"/>
              <a:t>most</a:t>
            </a:r>
            <a:r>
              <a:rPr lang="fr-CA" sz="2000" dirty="0"/>
              <a:t> </a:t>
            </a:r>
            <a:r>
              <a:rPr lang="fr-CA" sz="2000" dirty="0" err="1"/>
              <a:t>influencial</a:t>
            </a:r>
            <a:r>
              <a:rPr lang="fr-CA" sz="2000" dirty="0"/>
              <a:t> </a:t>
            </a:r>
            <a:r>
              <a:rPr lang="fr-CA" sz="2000" dirty="0" err="1"/>
              <a:t>functional</a:t>
            </a:r>
            <a:r>
              <a:rPr lang="fr-CA" sz="2000" dirty="0"/>
              <a:t> </a:t>
            </a:r>
            <a:r>
              <a:rPr lang="fr-CA" sz="2000" dirty="0" err="1"/>
              <a:t>response</a:t>
            </a:r>
            <a:r>
              <a:rPr lang="fr-CA" sz="2000" dirty="0"/>
              <a:t> – been </a:t>
            </a:r>
            <a:r>
              <a:rPr lang="fr-CA" sz="2000" dirty="0" err="1"/>
              <a:t>wildely</a:t>
            </a:r>
            <a:r>
              <a:rPr lang="fr-CA" sz="2000" dirty="0"/>
              <a:t> use to model carnivore-herbivore </a:t>
            </a:r>
            <a:r>
              <a:rPr lang="fr-CA" sz="2000" dirty="0" err="1"/>
              <a:t>relationship</a:t>
            </a:r>
            <a:endParaRPr lang="en-CA" sz="2000" dirty="0"/>
          </a:p>
        </p:txBody>
      </p:sp>
    </p:spTree>
    <p:extLst>
      <p:ext uri="{BB962C8B-B14F-4D97-AF65-F5344CB8AC3E}">
        <p14:creationId xmlns:p14="http://schemas.microsoft.com/office/powerpoint/2010/main" val="30834078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4FBB826-34D5-4CFC-AB90-185FD0E2F141}" type="slidenum">
              <a:rPr lang="en-US"/>
              <a:pPr/>
              <a:t>18</a:t>
            </a:fld>
            <a:endParaRPr lang="en-US"/>
          </a:p>
        </p:txBody>
      </p:sp>
      <p:sp>
        <p:nvSpPr>
          <p:cNvPr id="159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9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CA" sz="2000" dirty="0"/>
          </a:p>
        </p:txBody>
      </p:sp>
    </p:spTree>
    <p:extLst>
      <p:ext uri="{BB962C8B-B14F-4D97-AF65-F5344CB8AC3E}">
        <p14:creationId xmlns:p14="http://schemas.microsoft.com/office/powerpoint/2010/main" val="17544861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4FBB826-34D5-4CFC-AB90-185FD0E2F141}" type="slidenum">
              <a:rPr lang="en-US"/>
              <a:pPr/>
              <a:t>19</a:t>
            </a:fld>
            <a:endParaRPr lang="en-US"/>
          </a:p>
        </p:txBody>
      </p:sp>
      <p:sp>
        <p:nvSpPr>
          <p:cNvPr id="159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9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sz="2000" dirty="0" err="1"/>
              <a:t>Probably</a:t>
            </a:r>
            <a:r>
              <a:rPr lang="fr-CA" sz="2000" dirty="0"/>
              <a:t> the </a:t>
            </a:r>
            <a:r>
              <a:rPr lang="fr-CA" sz="2000" dirty="0" err="1"/>
              <a:t>most</a:t>
            </a:r>
            <a:r>
              <a:rPr lang="fr-CA" sz="2000" dirty="0"/>
              <a:t> </a:t>
            </a:r>
            <a:r>
              <a:rPr lang="fr-CA" sz="2000" dirty="0" err="1"/>
              <a:t>influencial</a:t>
            </a:r>
            <a:r>
              <a:rPr lang="fr-CA" sz="2000" dirty="0"/>
              <a:t> </a:t>
            </a:r>
            <a:r>
              <a:rPr lang="fr-CA" sz="2000" dirty="0" err="1"/>
              <a:t>functional</a:t>
            </a:r>
            <a:r>
              <a:rPr lang="fr-CA" sz="2000" dirty="0"/>
              <a:t> </a:t>
            </a:r>
            <a:r>
              <a:rPr lang="fr-CA" sz="2000" dirty="0" err="1"/>
              <a:t>response</a:t>
            </a:r>
            <a:r>
              <a:rPr lang="fr-CA" sz="2000" dirty="0"/>
              <a:t> – been </a:t>
            </a:r>
            <a:r>
              <a:rPr lang="fr-CA" sz="2000" dirty="0" err="1"/>
              <a:t>wildely</a:t>
            </a:r>
            <a:r>
              <a:rPr lang="fr-CA" sz="2000" dirty="0"/>
              <a:t> use to model carnivore-herbivore </a:t>
            </a:r>
            <a:r>
              <a:rPr lang="fr-CA" sz="2000" dirty="0" err="1"/>
              <a:t>relationship</a:t>
            </a:r>
            <a:endParaRPr lang="en-CA" sz="2000" dirty="0"/>
          </a:p>
        </p:txBody>
      </p:sp>
    </p:spTree>
    <p:extLst>
      <p:ext uri="{BB962C8B-B14F-4D97-AF65-F5344CB8AC3E}">
        <p14:creationId xmlns:p14="http://schemas.microsoft.com/office/powerpoint/2010/main" val="9414036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F30751-0A49-49E9-88BA-82F0DA95BC64}" type="slidenum">
              <a:rPr lang="fr-CA" smtClean="0"/>
              <a:t>20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63327548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F30751-0A49-49E9-88BA-82F0DA95BC64}" type="slidenum">
              <a:rPr lang="fr-CA" smtClean="0"/>
              <a:t>25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57524782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F30751-0A49-49E9-88BA-82F0DA95BC64}" type="slidenum">
              <a:rPr lang="fr-CA" smtClean="0"/>
              <a:t>29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514631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4FBB826-34D5-4CFC-AB90-185FD0E2F141}" type="slidenum">
              <a:rPr lang="en-US"/>
              <a:pPr/>
              <a:t>4</a:t>
            </a:fld>
            <a:endParaRPr lang="en-US"/>
          </a:p>
        </p:txBody>
      </p:sp>
      <p:sp>
        <p:nvSpPr>
          <p:cNvPr id="159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9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sz="2000" dirty="0" err="1"/>
              <a:t>Probably</a:t>
            </a:r>
            <a:r>
              <a:rPr lang="fr-CA" sz="2000" dirty="0"/>
              <a:t> the </a:t>
            </a:r>
            <a:r>
              <a:rPr lang="fr-CA" sz="2000" dirty="0" err="1"/>
              <a:t>most</a:t>
            </a:r>
            <a:r>
              <a:rPr lang="fr-CA" sz="2000" dirty="0"/>
              <a:t> </a:t>
            </a:r>
            <a:r>
              <a:rPr lang="fr-CA" sz="2000" dirty="0" err="1"/>
              <a:t>influencial</a:t>
            </a:r>
            <a:r>
              <a:rPr lang="fr-CA" sz="2000" dirty="0"/>
              <a:t> </a:t>
            </a:r>
            <a:r>
              <a:rPr lang="fr-CA" sz="2000" dirty="0" err="1"/>
              <a:t>functional</a:t>
            </a:r>
            <a:r>
              <a:rPr lang="fr-CA" sz="2000" dirty="0"/>
              <a:t> </a:t>
            </a:r>
            <a:r>
              <a:rPr lang="fr-CA" sz="2000" dirty="0" err="1"/>
              <a:t>response</a:t>
            </a:r>
            <a:r>
              <a:rPr lang="fr-CA" sz="2000" dirty="0"/>
              <a:t> – been </a:t>
            </a:r>
            <a:r>
              <a:rPr lang="fr-CA" sz="2000" dirty="0" err="1"/>
              <a:t>wildely</a:t>
            </a:r>
            <a:r>
              <a:rPr lang="fr-CA" sz="2000" dirty="0"/>
              <a:t> use to model carnivore-herbivore </a:t>
            </a:r>
            <a:r>
              <a:rPr lang="fr-CA" sz="2000" dirty="0" err="1"/>
              <a:t>relationship</a:t>
            </a:r>
            <a:endParaRPr lang="en-CA" sz="2000" dirty="0"/>
          </a:p>
        </p:txBody>
      </p:sp>
    </p:spTree>
    <p:extLst>
      <p:ext uri="{BB962C8B-B14F-4D97-AF65-F5344CB8AC3E}">
        <p14:creationId xmlns:p14="http://schemas.microsoft.com/office/powerpoint/2010/main" val="240640872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F30751-0A49-49E9-88BA-82F0DA95BC64}" type="slidenum">
              <a:rPr kumimoji="0" lang="fr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fr-CA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6920038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F30751-0A49-49E9-88BA-82F0DA95BC64}" type="slidenum">
              <a:rPr kumimoji="0" lang="fr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fr-CA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5825480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F30751-0A49-49E9-88BA-82F0DA95BC64}" type="slidenum">
              <a:rPr lang="fr-CA" smtClean="0"/>
              <a:t>34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9758879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4FBB826-34D5-4CFC-AB90-185FD0E2F141}" type="slidenum">
              <a:rPr lang="en-US"/>
              <a:pPr/>
              <a:t>5</a:t>
            </a:fld>
            <a:endParaRPr lang="en-US"/>
          </a:p>
        </p:txBody>
      </p:sp>
      <p:sp>
        <p:nvSpPr>
          <p:cNvPr id="159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9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sz="2000" dirty="0" err="1"/>
              <a:t>Probably</a:t>
            </a:r>
            <a:r>
              <a:rPr lang="fr-CA" sz="2000" dirty="0"/>
              <a:t> the </a:t>
            </a:r>
            <a:r>
              <a:rPr lang="fr-CA" sz="2000" dirty="0" err="1"/>
              <a:t>most</a:t>
            </a:r>
            <a:r>
              <a:rPr lang="fr-CA" sz="2000" dirty="0"/>
              <a:t> </a:t>
            </a:r>
            <a:r>
              <a:rPr lang="fr-CA" sz="2000" dirty="0" err="1"/>
              <a:t>influencial</a:t>
            </a:r>
            <a:r>
              <a:rPr lang="fr-CA" sz="2000" dirty="0"/>
              <a:t> </a:t>
            </a:r>
            <a:r>
              <a:rPr lang="fr-CA" sz="2000" dirty="0" err="1"/>
              <a:t>functional</a:t>
            </a:r>
            <a:r>
              <a:rPr lang="fr-CA" sz="2000" dirty="0"/>
              <a:t> </a:t>
            </a:r>
            <a:r>
              <a:rPr lang="fr-CA" sz="2000" dirty="0" err="1"/>
              <a:t>response</a:t>
            </a:r>
            <a:r>
              <a:rPr lang="fr-CA" sz="2000" dirty="0"/>
              <a:t> – been </a:t>
            </a:r>
            <a:r>
              <a:rPr lang="fr-CA" sz="2000" dirty="0" err="1"/>
              <a:t>wildely</a:t>
            </a:r>
            <a:r>
              <a:rPr lang="fr-CA" sz="2000" dirty="0"/>
              <a:t> use to model carnivore-herbivore </a:t>
            </a:r>
            <a:r>
              <a:rPr lang="fr-CA" sz="2000" dirty="0" err="1"/>
              <a:t>relationship</a:t>
            </a:r>
            <a:endParaRPr lang="en-CA" sz="2000" dirty="0"/>
          </a:p>
        </p:txBody>
      </p:sp>
    </p:spTree>
    <p:extLst>
      <p:ext uri="{BB962C8B-B14F-4D97-AF65-F5344CB8AC3E}">
        <p14:creationId xmlns:p14="http://schemas.microsoft.com/office/powerpoint/2010/main" val="29190610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4FBB826-34D5-4CFC-AB90-185FD0E2F141}" type="slidenum">
              <a:rPr lang="en-US"/>
              <a:pPr/>
              <a:t>6</a:t>
            </a:fld>
            <a:endParaRPr lang="en-US"/>
          </a:p>
        </p:txBody>
      </p:sp>
      <p:sp>
        <p:nvSpPr>
          <p:cNvPr id="159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9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sz="2000" dirty="0" err="1"/>
              <a:t>Probably</a:t>
            </a:r>
            <a:r>
              <a:rPr lang="fr-CA" sz="2000" dirty="0"/>
              <a:t> the </a:t>
            </a:r>
            <a:r>
              <a:rPr lang="fr-CA" sz="2000" dirty="0" err="1"/>
              <a:t>most</a:t>
            </a:r>
            <a:r>
              <a:rPr lang="fr-CA" sz="2000" dirty="0"/>
              <a:t> </a:t>
            </a:r>
            <a:r>
              <a:rPr lang="fr-CA" sz="2000" dirty="0" err="1"/>
              <a:t>influencial</a:t>
            </a:r>
            <a:r>
              <a:rPr lang="fr-CA" sz="2000" dirty="0"/>
              <a:t> </a:t>
            </a:r>
            <a:r>
              <a:rPr lang="fr-CA" sz="2000" dirty="0" err="1"/>
              <a:t>functional</a:t>
            </a:r>
            <a:r>
              <a:rPr lang="fr-CA" sz="2000" dirty="0"/>
              <a:t> </a:t>
            </a:r>
            <a:r>
              <a:rPr lang="fr-CA" sz="2000" dirty="0" err="1"/>
              <a:t>response</a:t>
            </a:r>
            <a:r>
              <a:rPr lang="fr-CA" sz="2000" dirty="0"/>
              <a:t> – been </a:t>
            </a:r>
            <a:r>
              <a:rPr lang="fr-CA" sz="2000" dirty="0" err="1"/>
              <a:t>wildely</a:t>
            </a:r>
            <a:r>
              <a:rPr lang="fr-CA" sz="2000" dirty="0"/>
              <a:t> use to model carnivore-herbivore </a:t>
            </a:r>
            <a:r>
              <a:rPr lang="fr-CA" sz="2000" dirty="0" err="1"/>
              <a:t>relationship</a:t>
            </a:r>
            <a:endParaRPr lang="en-CA" sz="2000" dirty="0"/>
          </a:p>
        </p:txBody>
      </p:sp>
    </p:spTree>
    <p:extLst>
      <p:ext uri="{BB962C8B-B14F-4D97-AF65-F5344CB8AC3E}">
        <p14:creationId xmlns:p14="http://schemas.microsoft.com/office/powerpoint/2010/main" val="38685877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4FBB826-34D5-4CFC-AB90-185FD0E2F141}" type="slidenum">
              <a:rPr lang="en-US"/>
              <a:pPr/>
              <a:t>7</a:t>
            </a:fld>
            <a:endParaRPr lang="en-US"/>
          </a:p>
        </p:txBody>
      </p:sp>
      <p:sp>
        <p:nvSpPr>
          <p:cNvPr id="159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9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sz="2000" dirty="0" err="1"/>
              <a:t>Probably</a:t>
            </a:r>
            <a:r>
              <a:rPr lang="fr-CA" sz="2000" dirty="0"/>
              <a:t> the </a:t>
            </a:r>
            <a:r>
              <a:rPr lang="fr-CA" sz="2000" dirty="0" err="1"/>
              <a:t>most</a:t>
            </a:r>
            <a:r>
              <a:rPr lang="fr-CA" sz="2000" dirty="0"/>
              <a:t> </a:t>
            </a:r>
            <a:r>
              <a:rPr lang="fr-CA" sz="2000" dirty="0" err="1"/>
              <a:t>influencial</a:t>
            </a:r>
            <a:r>
              <a:rPr lang="fr-CA" sz="2000" dirty="0"/>
              <a:t> </a:t>
            </a:r>
            <a:r>
              <a:rPr lang="fr-CA" sz="2000" dirty="0" err="1"/>
              <a:t>functional</a:t>
            </a:r>
            <a:r>
              <a:rPr lang="fr-CA" sz="2000" dirty="0"/>
              <a:t> </a:t>
            </a:r>
            <a:r>
              <a:rPr lang="fr-CA" sz="2000" dirty="0" err="1"/>
              <a:t>response</a:t>
            </a:r>
            <a:r>
              <a:rPr lang="fr-CA" sz="2000" dirty="0"/>
              <a:t> – been </a:t>
            </a:r>
            <a:r>
              <a:rPr lang="fr-CA" sz="2000" dirty="0" err="1"/>
              <a:t>wildely</a:t>
            </a:r>
            <a:r>
              <a:rPr lang="fr-CA" sz="2000" dirty="0"/>
              <a:t> use to model carnivore-herbivore </a:t>
            </a:r>
            <a:r>
              <a:rPr lang="fr-CA" sz="2000" dirty="0" err="1"/>
              <a:t>relationship</a:t>
            </a:r>
            <a:endParaRPr lang="en-CA" sz="2000" dirty="0"/>
          </a:p>
        </p:txBody>
      </p:sp>
    </p:spTree>
    <p:extLst>
      <p:ext uri="{BB962C8B-B14F-4D97-AF65-F5344CB8AC3E}">
        <p14:creationId xmlns:p14="http://schemas.microsoft.com/office/powerpoint/2010/main" val="4737723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4FBB826-34D5-4CFC-AB90-185FD0E2F141}" type="slidenum">
              <a:rPr lang="en-US"/>
              <a:pPr/>
              <a:t>8</a:t>
            </a:fld>
            <a:endParaRPr lang="en-US"/>
          </a:p>
        </p:txBody>
      </p:sp>
      <p:sp>
        <p:nvSpPr>
          <p:cNvPr id="159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9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sz="2000" dirty="0" err="1"/>
              <a:t>Probably</a:t>
            </a:r>
            <a:r>
              <a:rPr lang="fr-CA" sz="2000" dirty="0"/>
              <a:t> the </a:t>
            </a:r>
            <a:r>
              <a:rPr lang="fr-CA" sz="2000" dirty="0" err="1"/>
              <a:t>most</a:t>
            </a:r>
            <a:r>
              <a:rPr lang="fr-CA" sz="2000" dirty="0"/>
              <a:t> </a:t>
            </a:r>
            <a:r>
              <a:rPr lang="fr-CA" sz="2000" dirty="0" err="1"/>
              <a:t>influencial</a:t>
            </a:r>
            <a:r>
              <a:rPr lang="fr-CA" sz="2000" dirty="0"/>
              <a:t> </a:t>
            </a:r>
            <a:r>
              <a:rPr lang="fr-CA" sz="2000" dirty="0" err="1"/>
              <a:t>functional</a:t>
            </a:r>
            <a:r>
              <a:rPr lang="fr-CA" sz="2000" dirty="0"/>
              <a:t> </a:t>
            </a:r>
            <a:r>
              <a:rPr lang="fr-CA" sz="2000" dirty="0" err="1"/>
              <a:t>response</a:t>
            </a:r>
            <a:r>
              <a:rPr lang="fr-CA" sz="2000" dirty="0"/>
              <a:t> – been </a:t>
            </a:r>
            <a:r>
              <a:rPr lang="fr-CA" sz="2000" dirty="0" err="1"/>
              <a:t>wildely</a:t>
            </a:r>
            <a:r>
              <a:rPr lang="fr-CA" sz="2000" dirty="0"/>
              <a:t> use to model carnivore-herbivore </a:t>
            </a:r>
            <a:r>
              <a:rPr lang="fr-CA" sz="2000" dirty="0" err="1"/>
              <a:t>relationship</a:t>
            </a:r>
            <a:endParaRPr lang="en-CA" sz="2000" dirty="0"/>
          </a:p>
        </p:txBody>
      </p:sp>
    </p:spTree>
    <p:extLst>
      <p:ext uri="{BB962C8B-B14F-4D97-AF65-F5344CB8AC3E}">
        <p14:creationId xmlns:p14="http://schemas.microsoft.com/office/powerpoint/2010/main" val="14481367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4FBB826-34D5-4CFC-AB90-185FD0E2F141}" type="slidenum">
              <a:rPr lang="en-US"/>
              <a:pPr/>
              <a:t>9</a:t>
            </a:fld>
            <a:endParaRPr lang="en-US"/>
          </a:p>
        </p:txBody>
      </p:sp>
      <p:sp>
        <p:nvSpPr>
          <p:cNvPr id="159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9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sz="2000" dirty="0" err="1"/>
              <a:t>Probably</a:t>
            </a:r>
            <a:r>
              <a:rPr lang="fr-CA" sz="2000" dirty="0"/>
              <a:t> the </a:t>
            </a:r>
            <a:r>
              <a:rPr lang="fr-CA" sz="2000" dirty="0" err="1"/>
              <a:t>most</a:t>
            </a:r>
            <a:r>
              <a:rPr lang="fr-CA" sz="2000" dirty="0"/>
              <a:t> </a:t>
            </a:r>
            <a:r>
              <a:rPr lang="fr-CA" sz="2000" dirty="0" err="1"/>
              <a:t>influencial</a:t>
            </a:r>
            <a:r>
              <a:rPr lang="fr-CA" sz="2000" dirty="0"/>
              <a:t> </a:t>
            </a:r>
            <a:r>
              <a:rPr lang="fr-CA" sz="2000" dirty="0" err="1"/>
              <a:t>functional</a:t>
            </a:r>
            <a:r>
              <a:rPr lang="fr-CA" sz="2000" dirty="0"/>
              <a:t> </a:t>
            </a:r>
            <a:r>
              <a:rPr lang="fr-CA" sz="2000" dirty="0" err="1"/>
              <a:t>response</a:t>
            </a:r>
            <a:r>
              <a:rPr lang="fr-CA" sz="2000" dirty="0"/>
              <a:t> – been </a:t>
            </a:r>
            <a:r>
              <a:rPr lang="fr-CA" sz="2000" dirty="0" err="1"/>
              <a:t>wildely</a:t>
            </a:r>
            <a:r>
              <a:rPr lang="fr-CA" sz="2000" dirty="0"/>
              <a:t> use to model carnivore-herbivore </a:t>
            </a:r>
            <a:r>
              <a:rPr lang="fr-CA" sz="2000" dirty="0" err="1"/>
              <a:t>relationship</a:t>
            </a:r>
            <a:endParaRPr lang="en-CA" sz="2000" dirty="0"/>
          </a:p>
        </p:txBody>
      </p:sp>
    </p:spTree>
    <p:extLst>
      <p:ext uri="{BB962C8B-B14F-4D97-AF65-F5344CB8AC3E}">
        <p14:creationId xmlns:p14="http://schemas.microsoft.com/office/powerpoint/2010/main" val="36584759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30C3D91-F240-4222-AC6F-255C70104FD1}" type="slidenum">
              <a:rPr lang="en-US"/>
              <a:pPr/>
              <a:t>11</a:t>
            </a:fld>
            <a:endParaRPr lang="en-US"/>
          </a:p>
        </p:txBody>
      </p:sp>
      <p:sp>
        <p:nvSpPr>
          <p:cNvPr id="1648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48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sz="2000" dirty="0" err="1"/>
              <a:t>Ask</a:t>
            </a:r>
            <a:r>
              <a:rPr lang="fr-CA" sz="2000" dirty="0"/>
              <a:t> </a:t>
            </a:r>
            <a:r>
              <a:rPr lang="fr-CA" sz="2000" dirty="0" err="1"/>
              <a:t>them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2270227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30C3D91-F240-4222-AC6F-255C70104FD1}" type="slidenum">
              <a:rPr lang="en-US"/>
              <a:pPr/>
              <a:t>12</a:t>
            </a:fld>
            <a:endParaRPr lang="en-US"/>
          </a:p>
        </p:txBody>
      </p:sp>
      <p:sp>
        <p:nvSpPr>
          <p:cNvPr id="1648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48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9417323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fr-CA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8B50B-BE9E-4932-8EC8-80968437B4FD}" type="datetimeFigureOut">
              <a:rPr lang="fr-CA" smtClean="0"/>
              <a:t>2023-05-21</a:t>
            </a:fld>
            <a:endParaRPr lang="fr-CA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82016-4059-4E6C-98C3-821214B67965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7712808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8B50B-BE9E-4932-8EC8-80968437B4FD}" type="datetimeFigureOut">
              <a:rPr lang="fr-CA" smtClean="0"/>
              <a:t>2023-05-21</a:t>
            </a:fld>
            <a:endParaRPr lang="fr-CA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82016-4059-4E6C-98C3-821214B67965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41670682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8B50B-BE9E-4932-8EC8-80968437B4FD}" type="datetimeFigureOut">
              <a:rPr lang="fr-CA" smtClean="0"/>
              <a:t>2023-05-21</a:t>
            </a:fld>
            <a:endParaRPr lang="fr-CA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82016-4059-4E6C-98C3-821214B67965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0395646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354" y="2130848"/>
            <a:ext cx="7773293" cy="1470049"/>
          </a:xfrm>
        </p:spPr>
        <p:txBody>
          <a:bodyPr/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824" y="3886647"/>
            <a:ext cx="6400354" cy="1752451"/>
          </a:xfrm>
        </p:spPr>
        <p:txBody>
          <a:bodyPr/>
          <a:lstStyle>
            <a:lvl1pPr marL="0" indent="0" algn="ctr">
              <a:buNone/>
              <a:defRPr/>
            </a:lvl1pPr>
            <a:lvl2pPr marL="321457" indent="0" algn="ctr">
              <a:buNone/>
              <a:defRPr/>
            </a:lvl2pPr>
            <a:lvl3pPr marL="642915" indent="0" algn="ctr">
              <a:buNone/>
              <a:defRPr/>
            </a:lvl3pPr>
            <a:lvl4pPr marL="964372" indent="0" algn="ctr">
              <a:buNone/>
              <a:defRPr/>
            </a:lvl4pPr>
            <a:lvl5pPr marL="1285829" indent="0" algn="ctr">
              <a:buNone/>
              <a:defRPr/>
            </a:lvl5pPr>
            <a:lvl6pPr marL="1607287" indent="0" algn="ctr">
              <a:buNone/>
              <a:defRPr/>
            </a:lvl6pPr>
            <a:lvl7pPr marL="1928744" indent="0" algn="ctr">
              <a:buNone/>
              <a:defRPr/>
            </a:lvl7pPr>
            <a:lvl8pPr marL="2250201" indent="0" algn="ctr">
              <a:buNone/>
              <a:defRPr/>
            </a:lvl8pPr>
            <a:lvl9pPr marL="2571659" indent="0" algn="ctr">
              <a:buNone/>
              <a:defRPr/>
            </a:lvl9pPr>
          </a:lstStyle>
          <a:p>
            <a:r>
              <a:rPr lang="fr-FR"/>
              <a:t>Cliquez pour modifier le style des sous-titres du masque</a:t>
            </a:r>
          </a:p>
        </p:txBody>
      </p:sp>
    </p:spTree>
    <p:extLst>
      <p:ext uri="{BB962C8B-B14F-4D97-AF65-F5344CB8AC3E}">
        <p14:creationId xmlns:p14="http://schemas.microsoft.com/office/powerpoint/2010/main" val="1538529436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740153792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189" y="4406801"/>
            <a:ext cx="7772176" cy="1361777"/>
          </a:xfrm>
        </p:spPr>
        <p:txBody>
          <a:bodyPr anchor="t"/>
          <a:lstStyle>
            <a:lvl1pPr algn="l">
              <a:defRPr sz="2812" b="1" cap="all"/>
            </a:lvl1pPr>
          </a:lstStyle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189" y="2906613"/>
            <a:ext cx="7772176" cy="1500188"/>
          </a:xfrm>
        </p:spPr>
        <p:txBody>
          <a:bodyPr anchor="b"/>
          <a:lstStyle>
            <a:lvl1pPr marL="0" indent="0">
              <a:buNone/>
              <a:defRPr sz="1406"/>
            </a:lvl1pPr>
            <a:lvl2pPr marL="321457" indent="0">
              <a:buNone/>
              <a:defRPr sz="1266"/>
            </a:lvl2pPr>
            <a:lvl3pPr marL="642915" indent="0">
              <a:buNone/>
              <a:defRPr sz="1125"/>
            </a:lvl3pPr>
            <a:lvl4pPr marL="964372" indent="0">
              <a:buNone/>
              <a:defRPr sz="984"/>
            </a:lvl4pPr>
            <a:lvl5pPr marL="1285829" indent="0">
              <a:buNone/>
              <a:defRPr sz="984"/>
            </a:lvl5pPr>
            <a:lvl6pPr marL="1607287" indent="0">
              <a:buNone/>
              <a:defRPr sz="984"/>
            </a:lvl6pPr>
            <a:lvl7pPr marL="1928744" indent="0">
              <a:buNone/>
              <a:defRPr sz="984"/>
            </a:lvl7pPr>
            <a:lvl8pPr marL="2250201" indent="0">
              <a:buNone/>
              <a:defRPr sz="984"/>
            </a:lvl8pPr>
            <a:lvl9pPr marL="2571659" indent="0">
              <a:buNone/>
              <a:defRPr sz="984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2327291433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92969" y="3536156"/>
            <a:ext cx="3625453" cy="2509242"/>
          </a:xfrm>
        </p:spPr>
        <p:txBody>
          <a:bodyPr/>
          <a:lstStyle>
            <a:lvl1pPr>
              <a:defRPr sz="1969"/>
            </a:lvl1pPr>
            <a:lvl2pPr>
              <a:defRPr sz="1687"/>
            </a:lvl2pPr>
            <a:lvl3pPr>
              <a:defRPr sz="1406"/>
            </a:lvl3pPr>
            <a:lvl4pPr>
              <a:defRPr sz="1266"/>
            </a:lvl4pPr>
            <a:lvl5pPr>
              <a:defRPr sz="1266"/>
            </a:lvl5pPr>
            <a:lvl6pPr>
              <a:defRPr sz="1266"/>
            </a:lvl6pPr>
            <a:lvl7pPr>
              <a:defRPr sz="1266"/>
            </a:lvl7pPr>
            <a:lvl8pPr>
              <a:defRPr sz="1266"/>
            </a:lvl8pPr>
            <a:lvl9pPr>
              <a:defRPr sz="1266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25578" y="3536156"/>
            <a:ext cx="3625453" cy="2509242"/>
          </a:xfrm>
        </p:spPr>
        <p:txBody>
          <a:bodyPr/>
          <a:lstStyle>
            <a:lvl1pPr>
              <a:defRPr sz="1969"/>
            </a:lvl1pPr>
            <a:lvl2pPr>
              <a:defRPr sz="1687"/>
            </a:lvl2pPr>
            <a:lvl3pPr>
              <a:defRPr sz="1406"/>
            </a:lvl3pPr>
            <a:lvl4pPr>
              <a:defRPr sz="1266"/>
            </a:lvl4pPr>
            <a:lvl5pPr>
              <a:defRPr sz="1266"/>
            </a:lvl5pPr>
            <a:lvl6pPr>
              <a:defRPr sz="1266"/>
            </a:lvl6pPr>
            <a:lvl7pPr>
              <a:defRPr sz="1266"/>
            </a:lvl7pPr>
            <a:lvl8pPr>
              <a:defRPr sz="1266"/>
            </a:lvl8pPr>
            <a:lvl9pPr>
              <a:defRPr sz="1266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3174415409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647" y="274588"/>
            <a:ext cx="8228707" cy="1143000"/>
          </a:xfrm>
        </p:spPr>
        <p:txBody>
          <a:bodyPr/>
          <a:lstStyle>
            <a:lvl1pPr>
              <a:defRPr/>
            </a:lvl1pPr>
          </a:lstStyle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647" y="1534791"/>
            <a:ext cx="4039568" cy="639589"/>
          </a:xfrm>
        </p:spPr>
        <p:txBody>
          <a:bodyPr anchor="b"/>
          <a:lstStyle>
            <a:lvl1pPr marL="0" indent="0">
              <a:buNone/>
              <a:defRPr sz="1687" b="1"/>
            </a:lvl1pPr>
            <a:lvl2pPr marL="321457" indent="0">
              <a:buNone/>
              <a:defRPr sz="1406" b="1"/>
            </a:lvl2pPr>
            <a:lvl3pPr marL="642915" indent="0">
              <a:buNone/>
              <a:defRPr sz="1266" b="1"/>
            </a:lvl3pPr>
            <a:lvl4pPr marL="964372" indent="0">
              <a:buNone/>
              <a:defRPr sz="1125" b="1"/>
            </a:lvl4pPr>
            <a:lvl5pPr marL="1285829" indent="0">
              <a:buNone/>
              <a:defRPr sz="1125" b="1"/>
            </a:lvl5pPr>
            <a:lvl6pPr marL="1607287" indent="0">
              <a:buNone/>
              <a:defRPr sz="1125" b="1"/>
            </a:lvl6pPr>
            <a:lvl7pPr marL="1928744" indent="0">
              <a:buNone/>
              <a:defRPr sz="1125" b="1"/>
            </a:lvl7pPr>
            <a:lvl8pPr marL="2250201" indent="0">
              <a:buNone/>
              <a:defRPr sz="1125" b="1"/>
            </a:lvl8pPr>
            <a:lvl9pPr marL="2571659" indent="0">
              <a:buNone/>
              <a:defRPr sz="1125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647" y="2174379"/>
            <a:ext cx="4039568" cy="3951387"/>
          </a:xfrm>
        </p:spPr>
        <p:txBody>
          <a:bodyPr/>
          <a:lstStyle>
            <a:lvl1pPr>
              <a:defRPr sz="1687"/>
            </a:lvl1pPr>
            <a:lvl2pPr>
              <a:defRPr sz="1406"/>
            </a:lvl2pPr>
            <a:lvl3pPr>
              <a:defRPr sz="1266"/>
            </a:lvl3pPr>
            <a:lvl4pPr>
              <a:defRPr sz="1125"/>
            </a:lvl4pPr>
            <a:lvl5pPr>
              <a:defRPr sz="1125"/>
            </a:lvl5pPr>
            <a:lvl6pPr>
              <a:defRPr sz="1125"/>
            </a:lvl6pPr>
            <a:lvl7pPr>
              <a:defRPr sz="1125"/>
            </a:lvl7pPr>
            <a:lvl8pPr>
              <a:defRPr sz="1125"/>
            </a:lvl8pPr>
            <a:lvl9pPr>
              <a:defRPr sz="1125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4555" y="1534791"/>
            <a:ext cx="4041799" cy="639589"/>
          </a:xfrm>
        </p:spPr>
        <p:txBody>
          <a:bodyPr anchor="b"/>
          <a:lstStyle>
            <a:lvl1pPr marL="0" indent="0">
              <a:buNone/>
              <a:defRPr sz="1687" b="1"/>
            </a:lvl1pPr>
            <a:lvl2pPr marL="321457" indent="0">
              <a:buNone/>
              <a:defRPr sz="1406" b="1"/>
            </a:lvl2pPr>
            <a:lvl3pPr marL="642915" indent="0">
              <a:buNone/>
              <a:defRPr sz="1266" b="1"/>
            </a:lvl3pPr>
            <a:lvl4pPr marL="964372" indent="0">
              <a:buNone/>
              <a:defRPr sz="1125" b="1"/>
            </a:lvl4pPr>
            <a:lvl5pPr marL="1285829" indent="0">
              <a:buNone/>
              <a:defRPr sz="1125" b="1"/>
            </a:lvl5pPr>
            <a:lvl6pPr marL="1607287" indent="0">
              <a:buNone/>
              <a:defRPr sz="1125" b="1"/>
            </a:lvl6pPr>
            <a:lvl7pPr marL="1928744" indent="0">
              <a:buNone/>
              <a:defRPr sz="1125" b="1"/>
            </a:lvl7pPr>
            <a:lvl8pPr marL="2250201" indent="0">
              <a:buNone/>
              <a:defRPr sz="1125" b="1"/>
            </a:lvl8pPr>
            <a:lvl9pPr marL="2571659" indent="0">
              <a:buNone/>
              <a:defRPr sz="1125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4555" y="2174379"/>
            <a:ext cx="4041799" cy="3951387"/>
          </a:xfrm>
        </p:spPr>
        <p:txBody>
          <a:bodyPr/>
          <a:lstStyle>
            <a:lvl1pPr>
              <a:defRPr sz="1687"/>
            </a:lvl1pPr>
            <a:lvl2pPr>
              <a:defRPr sz="1406"/>
            </a:lvl2pPr>
            <a:lvl3pPr>
              <a:defRPr sz="1266"/>
            </a:lvl3pPr>
            <a:lvl4pPr>
              <a:defRPr sz="1125"/>
            </a:lvl4pPr>
            <a:lvl5pPr>
              <a:defRPr sz="1125"/>
            </a:lvl5pPr>
            <a:lvl6pPr>
              <a:defRPr sz="1125"/>
            </a:lvl6pPr>
            <a:lvl7pPr>
              <a:defRPr sz="1125"/>
            </a:lvl7pPr>
            <a:lvl8pPr>
              <a:defRPr sz="1125"/>
            </a:lvl8pPr>
            <a:lvl9pPr>
              <a:defRPr sz="1125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942463687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556237436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19334220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647" y="273473"/>
            <a:ext cx="3008189" cy="1161975"/>
          </a:xfrm>
        </p:spPr>
        <p:txBody>
          <a:bodyPr/>
          <a:lstStyle>
            <a:lvl1pPr algn="l">
              <a:defRPr sz="1406" b="1"/>
            </a:lvl1pPr>
          </a:lstStyle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224" y="273472"/>
            <a:ext cx="5111130" cy="5852294"/>
          </a:xfrm>
        </p:spPr>
        <p:txBody>
          <a:bodyPr/>
          <a:lstStyle>
            <a:lvl1pPr>
              <a:defRPr sz="2250"/>
            </a:lvl1pPr>
            <a:lvl2pPr>
              <a:defRPr sz="1969"/>
            </a:lvl2pPr>
            <a:lvl3pPr>
              <a:defRPr sz="1687"/>
            </a:lvl3pPr>
            <a:lvl4pPr>
              <a:defRPr sz="1406"/>
            </a:lvl4pPr>
            <a:lvl5pPr>
              <a:defRPr sz="1406"/>
            </a:lvl5pPr>
            <a:lvl6pPr>
              <a:defRPr sz="1406"/>
            </a:lvl6pPr>
            <a:lvl7pPr>
              <a:defRPr sz="1406"/>
            </a:lvl7pPr>
            <a:lvl8pPr>
              <a:defRPr sz="1406"/>
            </a:lvl8pPr>
            <a:lvl9pPr>
              <a:defRPr sz="1406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647" y="1435448"/>
            <a:ext cx="3008189" cy="4690318"/>
          </a:xfrm>
        </p:spPr>
        <p:txBody>
          <a:bodyPr/>
          <a:lstStyle>
            <a:lvl1pPr marL="0" indent="0">
              <a:buNone/>
              <a:defRPr sz="984"/>
            </a:lvl1pPr>
            <a:lvl2pPr marL="321457" indent="0">
              <a:buNone/>
              <a:defRPr sz="844"/>
            </a:lvl2pPr>
            <a:lvl3pPr marL="642915" indent="0">
              <a:buNone/>
              <a:defRPr sz="703"/>
            </a:lvl3pPr>
            <a:lvl4pPr marL="964372" indent="0">
              <a:buNone/>
              <a:defRPr sz="633"/>
            </a:lvl4pPr>
            <a:lvl5pPr marL="1285829" indent="0">
              <a:buNone/>
              <a:defRPr sz="633"/>
            </a:lvl5pPr>
            <a:lvl6pPr marL="1607287" indent="0">
              <a:buNone/>
              <a:defRPr sz="633"/>
            </a:lvl6pPr>
            <a:lvl7pPr marL="1928744" indent="0">
              <a:buNone/>
              <a:defRPr sz="633"/>
            </a:lvl7pPr>
            <a:lvl8pPr marL="2250201" indent="0">
              <a:buNone/>
              <a:defRPr sz="633"/>
            </a:lvl8pPr>
            <a:lvl9pPr marL="2571659" indent="0">
              <a:buNone/>
              <a:defRPr sz="633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1661363653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8B50B-BE9E-4932-8EC8-80968437B4FD}" type="datetimeFigureOut">
              <a:rPr lang="fr-CA" smtClean="0"/>
              <a:t>2023-05-21</a:t>
            </a:fld>
            <a:endParaRPr lang="fr-CA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82016-4059-4E6C-98C3-821214B67965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98119141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635" y="4800824"/>
            <a:ext cx="5486177" cy="567035"/>
          </a:xfrm>
        </p:spPr>
        <p:txBody>
          <a:bodyPr/>
          <a:lstStyle>
            <a:lvl1pPr algn="l">
              <a:defRPr sz="1406" b="1"/>
            </a:lvl1pPr>
          </a:lstStyle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635" y="612800"/>
            <a:ext cx="5486177" cy="4114354"/>
          </a:xfrm>
        </p:spPr>
        <p:txBody>
          <a:bodyPr/>
          <a:lstStyle>
            <a:lvl1pPr marL="0" indent="0">
              <a:buNone/>
              <a:defRPr sz="2250"/>
            </a:lvl1pPr>
            <a:lvl2pPr marL="321457" indent="0">
              <a:buNone/>
              <a:defRPr sz="1969"/>
            </a:lvl2pPr>
            <a:lvl3pPr marL="642915" indent="0">
              <a:buNone/>
              <a:defRPr sz="1687"/>
            </a:lvl3pPr>
            <a:lvl4pPr marL="964372" indent="0">
              <a:buNone/>
              <a:defRPr sz="1406"/>
            </a:lvl4pPr>
            <a:lvl5pPr marL="1285829" indent="0">
              <a:buNone/>
              <a:defRPr sz="1406"/>
            </a:lvl5pPr>
            <a:lvl6pPr marL="1607287" indent="0">
              <a:buNone/>
              <a:defRPr sz="1406"/>
            </a:lvl6pPr>
            <a:lvl7pPr marL="1928744" indent="0">
              <a:buNone/>
              <a:defRPr sz="1406"/>
            </a:lvl7pPr>
            <a:lvl8pPr marL="2250201" indent="0">
              <a:buNone/>
              <a:defRPr sz="1406"/>
            </a:lvl8pPr>
            <a:lvl9pPr marL="2571659" indent="0">
              <a:buNone/>
              <a:defRPr sz="1406"/>
            </a:lvl9pPr>
          </a:lstStyle>
          <a:p>
            <a:pPr lvl="0"/>
            <a:endParaRPr lang="fr-FR" noProof="0">
              <a:sym typeface="Gill Sans" charset="0"/>
            </a:endParaRP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635" y="5367859"/>
            <a:ext cx="5486177" cy="804788"/>
          </a:xfrm>
        </p:spPr>
        <p:txBody>
          <a:bodyPr/>
          <a:lstStyle>
            <a:lvl1pPr marL="0" indent="0">
              <a:buNone/>
              <a:defRPr sz="984"/>
            </a:lvl1pPr>
            <a:lvl2pPr marL="321457" indent="0">
              <a:buNone/>
              <a:defRPr sz="844"/>
            </a:lvl2pPr>
            <a:lvl3pPr marL="642915" indent="0">
              <a:buNone/>
              <a:defRPr sz="703"/>
            </a:lvl3pPr>
            <a:lvl4pPr marL="964372" indent="0">
              <a:buNone/>
              <a:defRPr sz="633"/>
            </a:lvl4pPr>
            <a:lvl5pPr marL="1285829" indent="0">
              <a:buNone/>
              <a:defRPr sz="633"/>
            </a:lvl5pPr>
            <a:lvl6pPr marL="1607287" indent="0">
              <a:buNone/>
              <a:defRPr sz="633"/>
            </a:lvl6pPr>
            <a:lvl7pPr marL="1928744" indent="0">
              <a:buNone/>
              <a:defRPr sz="633"/>
            </a:lvl7pPr>
            <a:lvl8pPr marL="2250201" indent="0">
              <a:buNone/>
              <a:defRPr sz="633"/>
            </a:lvl8pPr>
            <a:lvl9pPr marL="2571659" indent="0">
              <a:buNone/>
              <a:defRPr sz="633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2421209151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364237158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411515" y="0"/>
            <a:ext cx="1839516" cy="6045398"/>
          </a:xfrm>
        </p:spPr>
        <p:txBody>
          <a:bodyPr vert="eaVert"/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92969" y="0"/>
            <a:ext cx="5411391" cy="604539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903725826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8B50B-BE9E-4932-8EC8-80968437B4FD}" type="datetimeFigureOut">
              <a:rPr lang="fr-CA" smtClean="0"/>
              <a:t>2023-05-21</a:t>
            </a:fld>
            <a:endParaRPr lang="fr-CA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82016-4059-4E6C-98C3-821214B67965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5521884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8B50B-BE9E-4932-8EC8-80968437B4FD}" type="datetimeFigureOut">
              <a:rPr lang="fr-CA" smtClean="0"/>
              <a:t>2023-05-21</a:t>
            </a:fld>
            <a:endParaRPr lang="fr-CA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82016-4059-4E6C-98C3-821214B67965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1868032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8B50B-BE9E-4932-8EC8-80968437B4FD}" type="datetimeFigureOut">
              <a:rPr lang="fr-CA" smtClean="0"/>
              <a:t>2023-05-21</a:t>
            </a:fld>
            <a:endParaRPr lang="fr-CA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82016-4059-4E6C-98C3-821214B67965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3799303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8B50B-BE9E-4932-8EC8-80968437B4FD}" type="datetimeFigureOut">
              <a:rPr lang="fr-CA" smtClean="0"/>
              <a:t>2023-05-21</a:t>
            </a:fld>
            <a:endParaRPr lang="fr-CA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82016-4059-4E6C-98C3-821214B67965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9631730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8B50B-BE9E-4932-8EC8-80968437B4FD}" type="datetimeFigureOut">
              <a:rPr lang="fr-CA" smtClean="0"/>
              <a:t>2023-05-21</a:t>
            </a:fld>
            <a:endParaRPr lang="fr-CA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82016-4059-4E6C-98C3-821214B67965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4514604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8B50B-BE9E-4932-8EC8-80968437B4FD}" type="datetimeFigureOut">
              <a:rPr lang="fr-CA" smtClean="0"/>
              <a:t>2023-05-21</a:t>
            </a:fld>
            <a:endParaRPr lang="fr-CA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82016-4059-4E6C-98C3-821214B67965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9994916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CA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8B50B-BE9E-4932-8EC8-80968437B4FD}" type="datetimeFigureOut">
              <a:rPr lang="fr-CA" smtClean="0"/>
              <a:t>2023-05-21</a:t>
            </a:fld>
            <a:endParaRPr lang="fr-CA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82016-4059-4E6C-98C3-821214B67965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2329431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38B50B-BE9E-4932-8EC8-80968437B4FD}" type="datetimeFigureOut">
              <a:rPr lang="fr-CA" smtClean="0"/>
              <a:t>2023-05-21</a:t>
            </a:fld>
            <a:endParaRPr lang="fr-CA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CA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782016-4059-4E6C-98C3-821214B67965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4943240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>
            <a:extLst>
              <a:ext uri="{FF2B5EF4-FFF2-40B4-BE49-F238E27FC236}">
                <a16:creationId xmlns:a16="http://schemas.microsoft.com/office/drawing/2014/main" id="{3A992545-34A7-4F50-A101-31492FED79A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892969" y="0"/>
            <a:ext cx="7358063" cy="3473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50800" tIns="50800" rIns="50800" bIns="508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fr-FR">
                <a:sym typeface="Gill Sans" charset="0"/>
              </a:rPr>
              <a:t>Click to edit Master title style</a:t>
            </a:r>
          </a:p>
        </p:txBody>
      </p:sp>
      <p:sp>
        <p:nvSpPr>
          <p:cNvPr id="1027" name="Rectangle 2">
            <a:extLst>
              <a:ext uri="{FF2B5EF4-FFF2-40B4-BE49-F238E27FC236}">
                <a16:creationId xmlns:a16="http://schemas.microsoft.com/office/drawing/2014/main" id="{9D29670A-6269-4A88-8164-5B287C11283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92969" y="3536156"/>
            <a:ext cx="7358063" cy="25092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50800" tIns="50800" rIns="50800" bIns="50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fr-FR">
                <a:sym typeface="Gill Sans" charset="0"/>
              </a:rPr>
              <a:t>Click to edit Master text styles</a:t>
            </a:r>
          </a:p>
          <a:p>
            <a:pPr lvl="1"/>
            <a:r>
              <a:rPr lang="en-US" altLang="fr-FR">
                <a:sym typeface="Gill Sans" charset="0"/>
              </a:rPr>
              <a:t>Second level</a:t>
            </a:r>
          </a:p>
          <a:p>
            <a:pPr lvl="2"/>
            <a:r>
              <a:rPr lang="en-US" altLang="fr-FR">
                <a:sym typeface="Gill Sans" charset="0"/>
              </a:rPr>
              <a:t>Third level</a:t>
            </a:r>
          </a:p>
          <a:p>
            <a:pPr lvl="3"/>
            <a:r>
              <a:rPr lang="en-US" altLang="fr-FR">
                <a:sym typeface="Gill Sans" charset="0"/>
              </a:rPr>
              <a:t>Fourth level</a:t>
            </a:r>
          </a:p>
          <a:p>
            <a:pPr lvl="4"/>
            <a:r>
              <a:rPr lang="en-US" altLang="fr-FR">
                <a:sym typeface="Gill Sans" charset="0"/>
              </a:rPr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65506613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/>
  <p:txStyles>
    <p:titleStyle>
      <a:lvl1pPr algn="ctr" rtl="0" eaLnBrk="0" fontAlgn="base" hangingPunct="0">
        <a:spcBef>
          <a:spcPct val="0"/>
        </a:spcBef>
        <a:spcAft>
          <a:spcPct val="0"/>
        </a:spcAft>
        <a:defRPr sz="5906">
          <a:solidFill>
            <a:schemeClr val="tx1"/>
          </a:solidFill>
          <a:latin typeface="+mj-lt"/>
          <a:ea typeface="+mj-ea"/>
          <a:cs typeface="+mj-cs"/>
          <a:sym typeface="Gill Sans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906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906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906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906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5pPr>
      <a:lvl6pPr marL="321457" algn="ctr" rtl="0" fontAlgn="base">
        <a:spcBef>
          <a:spcPct val="0"/>
        </a:spcBef>
        <a:spcAft>
          <a:spcPct val="0"/>
        </a:spcAft>
        <a:defRPr sz="5906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6pPr>
      <a:lvl7pPr marL="642915" algn="ctr" rtl="0" fontAlgn="base">
        <a:spcBef>
          <a:spcPct val="0"/>
        </a:spcBef>
        <a:spcAft>
          <a:spcPct val="0"/>
        </a:spcAft>
        <a:defRPr sz="5906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7pPr>
      <a:lvl8pPr marL="964372" algn="ctr" rtl="0" fontAlgn="base">
        <a:spcBef>
          <a:spcPct val="0"/>
        </a:spcBef>
        <a:spcAft>
          <a:spcPct val="0"/>
        </a:spcAft>
        <a:defRPr sz="5906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8pPr>
      <a:lvl9pPr marL="1285829" algn="ctr" rtl="0" fontAlgn="base">
        <a:spcBef>
          <a:spcPct val="0"/>
        </a:spcBef>
        <a:spcAft>
          <a:spcPct val="0"/>
        </a:spcAft>
        <a:defRPr sz="5906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9pPr>
    </p:titleStyle>
    <p:bodyStyle>
      <a:lvl1pPr marL="241093" indent="-241093" algn="ctr" rtl="0" eaLnBrk="0" fontAlgn="base" hangingPunct="0">
        <a:spcBef>
          <a:spcPct val="0"/>
        </a:spcBef>
        <a:spcAft>
          <a:spcPct val="0"/>
        </a:spcAft>
        <a:buChar char="•"/>
        <a:defRPr sz="2531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1pPr>
      <a:lvl2pPr marL="522368" indent="-200911" algn="ctr" rtl="0" eaLnBrk="0" fontAlgn="base" hangingPunct="0">
        <a:spcBef>
          <a:spcPct val="0"/>
        </a:spcBef>
        <a:spcAft>
          <a:spcPct val="0"/>
        </a:spcAft>
        <a:buChar char="–"/>
        <a:defRPr sz="2531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2pPr>
      <a:lvl3pPr marL="803643" indent="-160729" algn="ctr" rtl="0" eaLnBrk="0" fontAlgn="base" hangingPunct="0">
        <a:spcBef>
          <a:spcPct val="0"/>
        </a:spcBef>
        <a:spcAft>
          <a:spcPct val="0"/>
        </a:spcAft>
        <a:buChar char="•"/>
        <a:defRPr sz="2531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3pPr>
      <a:lvl4pPr marL="1125101" indent="-160729" algn="ctr" rtl="0" eaLnBrk="0" fontAlgn="base" hangingPunct="0">
        <a:spcBef>
          <a:spcPct val="0"/>
        </a:spcBef>
        <a:spcAft>
          <a:spcPct val="0"/>
        </a:spcAft>
        <a:buChar char="–"/>
        <a:defRPr sz="2531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4pPr>
      <a:lvl5pPr marL="1446558" indent="-160729" algn="ctr" rtl="0" eaLnBrk="0" fontAlgn="base" hangingPunct="0">
        <a:spcBef>
          <a:spcPct val="0"/>
        </a:spcBef>
        <a:spcAft>
          <a:spcPct val="0"/>
        </a:spcAft>
        <a:buChar char="»"/>
        <a:defRPr sz="2531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5pPr>
      <a:lvl6pPr marL="321457" algn="ctr" rtl="0" fontAlgn="base">
        <a:spcBef>
          <a:spcPct val="0"/>
        </a:spcBef>
        <a:spcAft>
          <a:spcPct val="0"/>
        </a:spcAft>
        <a:defRPr sz="2531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6pPr>
      <a:lvl7pPr marL="642915" algn="ctr" rtl="0" fontAlgn="base">
        <a:spcBef>
          <a:spcPct val="0"/>
        </a:spcBef>
        <a:spcAft>
          <a:spcPct val="0"/>
        </a:spcAft>
        <a:defRPr sz="2531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7pPr>
      <a:lvl8pPr marL="964372" algn="ctr" rtl="0" fontAlgn="base">
        <a:spcBef>
          <a:spcPct val="0"/>
        </a:spcBef>
        <a:spcAft>
          <a:spcPct val="0"/>
        </a:spcAft>
        <a:defRPr sz="2531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8pPr>
      <a:lvl9pPr marL="1285829" algn="ctr" rtl="0" fontAlgn="base">
        <a:spcBef>
          <a:spcPct val="0"/>
        </a:spcBef>
        <a:spcAft>
          <a:spcPct val="0"/>
        </a:spcAft>
        <a:defRPr sz="2531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9pPr>
    </p:bodyStyle>
    <p:otherStyle>
      <a:defPPr>
        <a:defRPr lang="fr-FR"/>
      </a:defPPr>
      <a:lvl1pPr marL="0" algn="l" defTabSz="642915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1pPr>
      <a:lvl2pPr marL="321457" algn="l" defTabSz="642915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2pPr>
      <a:lvl3pPr marL="642915" algn="l" defTabSz="642915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3pPr>
      <a:lvl4pPr marL="964372" algn="l" defTabSz="642915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4pPr>
      <a:lvl5pPr marL="1285829" algn="l" defTabSz="642915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5pPr>
      <a:lvl6pPr marL="1607287" algn="l" defTabSz="642915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6pPr>
      <a:lvl7pPr marL="1928744" algn="l" defTabSz="642915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7pPr>
      <a:lvl8pPr marL="2250201" algn="l" defTabSz="642915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8pPr>
      <a:lvl9pPr marL="2571659" algn="l" defTabSz="642915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5.wmf"/><Relationship Id="rId4" Type="http://schemas.openxmlformats.org/officeDocument/2006/relationships/oleObject" Target="../embeddings/oleObject1.bin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0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3.png"/><Relationship Id="rId12" Type="http://schemas.openxmlformats.org/officeDocument/2006/relationships/image" Target="../media/image3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11" Type="http://schemas.openxmlformats.org/officeDocument/2006/relationships/image" Target="../media/image31.png"/><Relationship Id="rId15" Type="http://schemas.openxmlformats.org/officeDocument/2006/relationships/image" Target="../media/image35.png"/><Relationship Id="rId10" Type="http://schemas.openxmlformats.org/officeDocument/2006/relationships/image" Target="../media/image1.png"/><Relationship Id="rId9" Type="http://schemas.openxmlformats.org/officeDocument/2006/relationships/image" Target="../media/image36.png"/><Relationship Id="rId14" Type="http://schemas.openxmlformats.org/officeDocument/2006/relationships/image" Target="../media/image34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1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../media/image1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3"/>
          <p:cNvSpPr txBox="1">
            <a:spLocks/>
          </p:cNvSpPr>
          <p:nvPr/>
        </p:nvSpPr>
        <p:spPr>
          <a:xfrm>
            <a:off x="-36512" y="-27384"/>
            <a:ext cx="9180512" cy="144016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>
                <a:solidFill>
                  <a:schemeClr val="bg1"/>
                </a:solidFill>
              </a:rPr>
              <a:t>1) Optimal </a:t>
            </a:r>
            <a:r>
              <a:rPr lang="fr-FR" sz="4000" b="1" dirty="0" err="1">
                <a:solidFill>
                  <a:schemeClr val="bg1"/>
                </a:solidFill>
              </a:rPr>
              <a:t>foraging</a:t>
            </a:r>
            <a:r>
              <a:rPr lang="fr-FR" sz="4000" b="1" dirty="0">
                <a:solidFill>
                  <a:schemeClr val="bg1"/>
                </a:solidFill>
              </a:rPr>
              <a:t> </a:t>
            </a:r>
            <a:r>
              <a:rPr lang="fr-FR" sz="4000" b="1" dirty="0" err="1">
                <a:solidFill>
                  <a:schemeClr val="bg1"/>
                </a:solidFill>
              </a:rPr>
              <a:t>under</a:t>
            </a:r>
            <a:r>
              <a:rPr lang="fr-FR" sz="4000" b="1" dirty="0">
                <a:solidFill>
                  <a:schemeClr val="bg1"/>
                </a:solidFill>
              </a:rPr>
              <a:t> </a:t>
            </a:r>
            <a:r>
              <a:rPr lang="fr-FR" sz="4000" b="1" dirty="0" err="1">
                <a:solidFill>
                  <a:schemeClr val="bg1"/>
                </a:solidFill>
              </a:rPr>
              <a:t>predation</a:t>
            </a:r>
            <a:r>
              <a:rPr lang="fr-FR" sz="4000" b="1" dirty="0">
                <a:solidFill>
                  <a:schemeClr val="bg1"/>
                </a:solidFill>
              </a:rPr>
              <a:t> </a:t>
            </a:r>
            <a:r>
              <a:rPr lang="fr-FR" sz="4000" b="1" dirty="0" err="1">
                <a:solidFill>
                  <a:schemeClr val="bg1"/>
                </a:solidFill>
              </a:rPr>
              <a:t>risk</a:t>
            </a:r>
            <a:endParaRPr lang="fr-FR" sz="4000" b="1" dirty="0">
              <a:solidFill>
                <a:schemeClr val="bg1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CA"/>
          </a:p>
        </p:txBody>
      </p:sp>
      <p:pic>
        <p:nvPicPr>
          <p:cNvPr id="16389" name="Picture 5" descr="C:\Users\dafor97\Pictures\1_Agrand\Falklands4 257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21" t="1899" r="16785" b="28889"/>
          <a:stretch/>
        </p:blipFill>
        <p:spPr bwMode="auto">
          <a:xfrm>
            <a:off x="-36512" y="1412776"/>
            <a:ext cx="9180512" cy="5445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44707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0EB2CA9E-D34F-49AC-86A9-1E2EC1F4EA0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318"/>
          <a:stretch/>
        </p:blipFill>
        <p:spPr>
          <a:xfrm>
            <a:off x="-5019" y="0"/>
            <a:ext cx="9149019" cy="68580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511" y="-27384"/>
            <a:ext cx="8568953" cy="1143000"/>
          </a:xfrm>
        </p:spPr>
        <p:txBody>
          <a:bodyPr>
            <a:noAutofit/>
          </a:bodyPr>
          <a:lstStyle/>
          <a:p>
            <a:pPr algn="l"/>
            <a:r>
              <a:rPr lang="en-CA" sz="3600" b="1" dirty="0"/>
              <a:t>Optimal diet choice: the contingency model</a:t>
            </a:r>
            <a:endParaRPr lang="fr-CA" sz="3600" b="1" dirty="0"/>
          </a:p>
        </p:txBody>
      </p:sp>
      <p:sp>
        <p:nvSpPr>
          <p:cNvPr id="4" name="Rectangle 3"/>
          <p:cNvSpPr/>
          <p:nvPr/>
        </p:nvSpPr>
        <p:spPr>
          <a:xfrm>
            <a:off x="683568" y="6021288"/>
            <a:ext cx="896448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MacArthur RH, </a:t>
            </a:r>
            <a:r>
              <a:rPr lang="en-US" sz="2000" b="1" dirty="0" err="1">
                <a:solidFill>
                  <a:schemeClr val="bg1"/>
                </a:solidFill>
              </a:rPr>
              <a:t>Pianka</a:t>
            </a:r>
            <a:r>
              <a:rPr lang="en-US" sz="2000" b="1" dirty="0">
                <a:solidFill>
                  <a:schemeClr val="bg1"/>
                </a:solidFill>
              </a:rPr>
              <a:t> ER (1966) On the optimal use of a patchy environment. </a:t>
            </a:r>
            <a:r>
              <a:rPr lang="en-US" sz="2000" b="1" i="1" dirty="0">
                <a:solidFill>
                  <a:schemeClr val="bg1"/>
                </a:solidFill>
              </a:rPr>
              <a:t>American Naturalist</a:t>
            </a:r>
            <a:r>
              <a:rPr lang="en-US" sz="2000" b="1" dirty="0">
                <a:solidFill>
                  <a:schemeClr val="bg1"/>
                </a:solidFill>
              </a:rPr>
              <a:t> 100 (916): 603–9</a:t>
            </a:r>
            <a:endParaRPr lang="fr-CA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0316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FCF768D-0643-42F5-9873-D556699D81E1}"/>
              </a:ext>
            </a:extLst>
          </p:cNvPr>
          <p:cNvSpPr/>
          <p:nvPr/>
        </p:nvSpPr>
        <p:spPr>
          <a:xfrm>
            <a:off x="0" y="-2252"/>
            <a:ext cx="9144000" cy="99964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595BAC3B-486A-4D61-8D4C-FB2ED0722D32}"/>
              </a:ext>
            </a:extLst>
          </p:cNvPr>
          <p:cNvSpPr/>
          <p:nvPr/>
        </p:nvSpPr>
        <p:spPr>
          <a:xfrm>
            <a:off x="2123728" y="5733257"/>
            <a:ext cx="5081917" cy="5232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3A17485D-960E-4FB4-9F71-03F0711680A2}"/>
              </a:ext>
            </a:extLst>
          </p:cNvPr>
          <p:cNvSpPr/>
          <p:nvPr/>
        </p:nvSpPr>
        <p:spPr>
          <a:xfrm>
            <a:off x="5580112" y="1926182"/>
            <a:ext cx="432048" cy="66224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ABD5DFF8-2761-4970-8347-E61220C34C18}"/>
              </a:ext>
            </a:extLst>
          </p:cNvPr>
          <p:cNvSpPr txBox="1"/>
          <p:nvPr/>
        </p:nvSpPr>
        <p:spPr>
          <a:xfrm>
            <a:off x="35496" y="4613398"/>
            <a:ext cx="93185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400" dirty="0">
                <a:latin typeface="Calibri "/>
              </a:rPr>
              <a:t>Energy </a:t>
            </a:r>
            <a:r>
              <a:rPr lang="fr-CA" sz="2400" dirty="0" err="1">
                <a:latin typeface="Calibri "/>
              </a:rPr>
              <a:t>intake</a:t>
            </a:r>
            <a:r>
              <a:rPr lang="fr-CA" sz="2400" dirty="0">
                <a:latin typeface="Calibri "/>
              </a:rPr>
              <a:t> rate = (</a:t>
            </a:r>
            <a:r>
              <a:rPr lang="fr-CA" sz="2400" dirty="0" err="1">
                <a:latin typeface="Calibri "/>
              </a:rPr>
              <a:t>Intake</a:t>
            </a:r>
            <a:r>
              <a:rPr lang="fr-CA" sz="2400" dirty="0">
                <a:latin typeface="Calibri "/>
              </a:rPr>
              <a:t> rate of a </a:t>
            </a:r>
            <a:r>
              <a:rPr lang="fr-CA" sz="2400" dirty="0" err="1">
                <a:latin typeface="Calibri "/>
              </a:rPr>
              <a:t>given</a:t>
            </a:r>
            <a:r>
              <a:rPr lang="fr-CA" sz="2400" dirty="0">
                <a:latin typeface="Calibri "/>
              </a:rPr>
              <a:t> </a:t>
            </a:r>
            <a:r>
              <a:rPr lang="fr-CA" sz="2400" dirty="0" err="1">
                <a:latin typeface="Calibri "/>
              </a:rPr>
              <a:t>prey</a:t>
            </a:r>
            <a:r>
              <a:rPr lang="fr-CA" sz="2400" dirty="0">
                <a:latin typeface="Calibri "/>
              </a:rPr>
              <a:t> type) </a:t>
            </a:r>
            <a:r>
              <a:rPr lang="fr-CA" sz="3200" dirty="0">
                <a:latin typeface="Calibri "/>
              </a:rPr>
              <a:t>x</a:t>
            </a:r>
            <a:r>
              <a:rPr lang="fr-CA" sz="2400" dirty="0">
                <a:latin typeface="Calibri "/>
              </a:rPr>
              <a:t> (</a:t>
            </a:r>
            <a:r>
              <a:rPr lang="fr-CA" sz="2400" dirty="0" err="1">
                <a:latin typeface="Calibri "/>
              </a:rPr>
              <a:t>energy</a:t>
            </a:r>
            <a:r>
              <a:rPr lang="fr-CA" sz="2400" dirty="0">
                <a:latin typeface="Calibri "/>
              </a:rPr>
              <a:t> content)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A0358D01-5CE7-41E3-B0F1-766F750994E3}"/>
              </a:ext>
            </a:extLst>
          </p:cNvPr>
          <p:cNvSpPr txBox="1"/>
          <p:nvPr/>
        </p:nvSpPr>
        <p:spPr>
          <a:xfrm>
            <a:off x="2175030" y="5733256"/>
            <a:ext cx="508191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2800" dirty="0"/>
              <a:t>Related to functional responses</a:t>
            </a:r>
          </a:p>
        </p:txBody>
      </p:sp>
      <p:sp>
        <p:nvSpPr>
          <p:cNvPr id="14" name="Text Box 11">
            <a:extLst>
              <a:ext uri="{FF2B5EF4-FFF2-40B4-BE49-F238E27FC236}">
                <a16:creationId xmlns:a16="http://schemas.microsoft.com/office/drawing/2014/main" id="{01232757-4999-4F76-A536-09599A03A7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87339" y="1594818"/>
            <a:ext cx="862309" cy="144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fr-CA" sz="4400" b="0" i="1" dirty="0"/>
              <a:t>   F 	</a:t>
            </a:r>
            <a:endParaRPr lang="en-CA" sz="4400" b="0" i="1" baseline="-25000" dirty="0"/>
          </a:p>
        </p:txBody>
      </p:sp>
      <p:sp>
        <p:nvSpPr>
          <p:cNvPr id="15" name="Text Box 12">
            <a:extLst>
              <a:ext uri="{FF2B5EF4-FFF2-40B4-BE49-F238E27FC236}">
                <a16:creationId xmlns:a16="http://schemas.microsoft.com/office/drawing/2014/main" id="{FD3BD1E7-FB54-4E96-A200-C1FD4487C4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85222" y="2299781"/>
            <a:ext cx="1273368" cy="7691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fr-CA" sz="4400" b="0" i="1" dirty="0"/>
              <a:t>T</a:t>
            </a:r>
            <a:r>
              <a:rPr lang="fr-CA" sz="4400" b="0" i="1" baseline="-25000" dirty="0"/>
              <a:t>f</a:t>
            </a:r>
            <a:endParaRPr lang="en-CA" sz="4400" b="0" i="1" dirty="0"/>
          </a:p>
        </p:txBody>
      </p:sp>
      <p:sp>
        <p:nvSpPr>
          <p:cNvPr id="16" name="Line 13">
            <a:extLst>
              <a:ext uri="{FF2B5EF4-FFF2-40B4-BE49-F238E27FC236}">
                <a16:creationId xmlns:a16="http://schemas.microsoft.com/office/drawing/2014/main" id="{211FEEE7-F33E-4F1D-A300-449CDF673AB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427983" y="2375763"/>
            <a:ext cx="338309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CA"/>
          </a:p>
        </p:txBody>
      </p:sp>
      <p:sp>
        <p:nvSpPr>
          <p:cNvPr id="21" name="Text Box 15">
            <a:extLst>
              <a:ext uri="{FF2B5EF4-FFF2-40B4-BE49-F238E27FC236}">
                <a16:creationId xmlns:a16="http://schemas.microsoft.com/office/drawing/2014/main" id="{A3B48972-D307-4175-A9C3-7528FA9405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59832" y="1923849"/>
            <a:ext cx="869149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fr-CA" sz="4400" b="0" i="1" dirty="0"/>
              <a:t>E </a:t>
            </a:r>
            <a:r>
              <a:rPr lang="fr-CA" sz="4400" b="0" dirty="0"/>
              <a:t>=</a:t>
            </a:r>
            <a:endParaRPr lang="en-CA" sz="4400" b="0" dirty="0"/>
          </a:p>
        </p:txBody>
      </p:sp>
      <p:sp>
        <p:nvSpPr>
          <p:cNvPr id="4" name="Accolade fermante 3">
            <a:extLst>
              <a:ext uri="{FF2B5EF4-FFF2-40B4-BE49-F238E27FC236}">
                <a16:creationId xmlns:a16="http://schemas.microsoft.com/office/drawing/2014/main" id="{4C989CE1-781C-4002-B09D-F963AEF8FD25}"/>
              </a:ext>
            </a:extLst>
          </p:cNvPr>
          <p:cNvSpPr/>
          <p:nvPr/>
        </p:nvSpPr>
        <p:spPr>
          <a:xfrm rot="5400000">
            <a:off x="4428969" y="3436780"/>
            <a:ext cx="375234" cy="3816059"/>
          </a:xfrm>
          <a:prstGeom prst="rightBrace">
            <a:avLst>
              <a:gd name="adj1" fmla="val 25042"/>
              <a:gd name="adj2" fmla="val 47912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7" name="Text Box 20">
            <a:extLst>
              <a:ext uri="{FF2B5EF4-FFF2-40B4-BE49-F238E27FC236}">
                <a16:creationId xmlns:a16="http://schemas.microsoft.com/office/drawing/2014/main" id="{C116B7DB-31CD-4C5B-A086-8BEC930193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7271"/>
            <a:ext cx="9144000" cy="769441"/>
          </a:xfrm>
          <a:prstGeom prst="rect">
            <a:avLst/>
          </a:prstGeom>
          <a:solidFill>
            <a:srgbClr val="C0504D"/>
          </a:solidFill>
          <a:ln>
            <a:noFill/>
          </a:ln>
          <a:effectLst/>
        </p:spPr>
        <p:txBody>
          <a:bodyPr vert="horz" wrap="square" lIns="91440" tIns="45720" rIns="91440" bIns="45720" rtlCol="0" anchor="ctr">
            <a:sp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CA" sz="800" dirty="0">
              <a:solidFill>
                <a:schemeClr val="bg1"/>
              </a:solidFill>
            </a:endParaRPr>
          </a:p>
          <a:p>
            <a:r>
              <a:rPr lang="fr-CA" sz="3600" dirty="0">
                <a:solidFill>
                  <a:schemeClr val="bg1"/>
                </a:solidFill>
              </a:rPr>
              <a:t>Estimation of the rate of </a:t>
            </a:r>
            <a:r>
              <a:rPr lang="fr-CA" sz="3600" dirty="0" err="1">
                <a:solidFill>
                  <a:schemeClr val="bg1"/>
                </a:solidFill>
              </a:rPr>
              <a:t>energy</a:t>
            </a:r>
            <a:r>
              <a:rPr lang="fr-CA" sz="3600" dirty="0">
                <a:solidFill>
                  <a:schemeClr val="bg1"/>
                </a:solidFill>
              </a:rPr>
              <a:t> </a:t>
            </a:r>
            <a:r>
              <a:rPr lang="fr-CA" sz="3600" dirty="0" err="1">
                <a:solidFill>
                  <a:schemeClr val="bg1"/>
                </a:solidFill>
              </a:rPr>
              <a:t>intake</a:t>
            </a:r>
            <a:endParaRPr lang="fr-CA" sz="800" dirty="0">
              <a:solidFill>
                <a:schemeClr val="bg1"/>
              </a:solidFill>
            </a:endParaRP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E19C3815-823C-41D7-A78D-F00E698CFEA7}"/>
              </a:ext>
            </a:extLst>
          </p:cNvPr>
          <p:cNvSpPr txBox="1"/>
          <p:nvPr/>
        </p:nvSpPr>
        <p:spPr>
          <a:xfrm>
            <a:off x="4811960" y="1916832"/>
            <a:ext cx="148823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A" sz="4400" b="0" dirty="0"/>
              <a:t>= </a:t>
            </a:r>
            <a:r>
              <a:rPr lang="fr-CA" sz="4400" b="0" i="1" dirty="0"/>
              <a:t>e I</a:t>
            </a:r>
            <a:endParaRPr lang="fr-CA" sz="4400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AED44DCF-585E-46E4-A2C1-72D335991FAE}"/>
              </a:ext>
            </a:extLst>
          </p:cNvPr>
          <p:cNvSpPr txBox="1"/>
          <p:nvPr/>
        </p:nvSpPr>
        <p:spPr>
          <a:xfrm>
            <a:off x="285033" y="2973186"/>
            <a:ext cx="89027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CA" sz="2400" i="1" dirty="0"/>
              <a:t>E</a:t>
            </a:r>
            <a:r>
              <a:rPr lang="fr-CA" sz="2400" dirty="0"/>
              <a:t>: Energy </a:t>
            </a:r>
            <a:r>
              <a:rPr lang="fr-CA" sz="2400" dirty="0" err="1"/>
              <a:t>intake</a:t>
            </a:r>
            <a:r>
              <a:rPr lang="fr-CA" sz="2400" dirty="0"/>
              <a:t> rate (kJ / min)</a:t>
            </a:r>
            <a:r>
              <a:rPr lang="fr-CA" sz="2400" i="1" dirty="0"/>
              <a:t>, F</a:t>
            </a:r>
            <a:r>
              <a:rPr lang="fr-CA" sz="2400" dirty="0"/>
              <a:t>:</a:t>
            </a:r>
            <a:r>
              <a:rPr lang="fr-CA" sz="2400" i="1" dirty="0"/>
              <a:t> </a:t>
            </a:r>
            <a:r>
              <a:rPr lang="fr-CA" sz="2400" dirty="0" err="1"/>
              <a:t>Number</a:t>
            </a:r>
            <a:r>
              <a:rPr lang="fr-CA" sz="2400" dirty="0"/>
              <a:t> of </a:t>
            </a:r>
            <a:r>
              <a:rPr lang="fr-CA" sz="2400" dirty="0" err="1"/>
              <a:t>prey</a:t>
            </a:r>
            <a:r>
              <a:rPr lang="fr-CA" sz="2400" dirty="0"/>
              <a:t> </a:t>
            </a:r>
            <a:r>
              <a:rPr lang="fr-CA" sz="2400" dirty="0" err="1"/>
              <a:t>consumed</a:t>
            </a:r>
            <a:r>
              <a:rPr lang="fr-CA" sz="2400" dirty="0"/>
              <a:t> (</a:t>
            </a:r>
            <a:r>
              <a:rPr lang="fr-CA" sz="2400" dirty="0" err="1"/>
              <a:t>prey</a:t>
            </a:r>
            <a:r>
              <a:rPr lang="fr-CA" sz="2400" dirty="0"/>
              <a:t>), </a:t>
            </a:r>
          </a:p>
          <a:p>
            <a:pPr algn="just"/>
            <a:r>
              <a:rPr lang="fr-CA" sz="2400" i="1" dirty="0"/>
              <a:t>T</a:t>
            </a:r>
            <a:r>
              <a:rPr lang="fr-CA" sz="2400" i="1" baseline="-25000" dirty="0"/>
              <a:t>f</a:t>
            </a:r>
            <a:r>
              <a:rPr lang="fr-CA" sz="2400" dirty="0"/>
              <a:t>: Total </a:t>
            </a:r>
            <a:r>
              <a:rPr lang="fr-CA" sz="2400" dirty="0" err="1"/>
              <a:t>foraging</a:t>
            </a:r>
            <a:r>
              <a:rPr lang="fr-CA" sz="2400" dirty="0"/>
              <a:t> time (min), </a:t>
            </a:r>
            <a:r>
              <a:rPr lang="fr-CA" sz="2400" i="1" dirty="0"/>
              <a:t>e: </a:t>
            </a:r>
            <a:r>
              <a:rPr lang="fr-CA" sz="2400" dirty="0"/>
              <a:t>Energy content (kJ / </a:t>
            </a:r>
            <a:r>
              <a:rPr lang="fr-CA" sz="2400" dirty="0" err="1"/>
              <a:t>prey</a:t>
            </a:r>
            <a:r>
              <a:rPr lang="fr-CA" sz="2400" dirty="0"/>
              <a:t>)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C0D2024A-EA6D-4CCC-A0A6-FD250E0E7178}"/>
              </a:ext>
            </a:extLst>
          </p:cNvPr>
          <p:cNvSpPr txBox="1"/>
          <p:nvPr/>
        </p:nvSpPr>
        <p:spPr>
          <a:xfrm>
            <a:off x="456618" y="3884814"/>
            <a:ext cx="67076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A" sz="2400" i="1" dirty="0"/>
              <a:t>F </a:t>
            </a:r>
            <a:r>
              <a:rPr lang="fr-CA" sz="2400" dirty="0"/>
              <a:t>/ </a:t>
            </a:r>
            <a:r>
              <a:rPr lang="fr-CA" sz="2400" i="1" dirty="0"/>
              <a:t>T</a:t>
            </a:r>
            <a:r>
              <a:rPr lang="fr-CA" sz="2400" i="1" baseline="-25000" dirty="0"/>
              <a:t>f  </a:t>
            </a:r>
            <a:r>
              <a:rPr lang="fr-CA" sz="2400" dirty="0"/>
              <a:t>= </a:t>
            </a:r>
            <a:r>
              <a:rPr lang="fr-CA" sz="2400" i="1" dirty="0"/>
              <a:t>I</a:t>
            </a:r>
            <a:r>
              <a:rPr lang="fr-CA" sz="2400" dirty="0"/>
              <a:t> = Prey </a:t>
            </a:r>
            <a:r>
              <a:rPr lang="fr-CA" sz="2400" dirty="0" err="1"/>
              <a:t>intake</a:t>
            </a:r>
            <a:r>
              <a:rPr lang="fr-CA" sz="2400" dirty="0"/>
              <a:t> rate (</a:t>
            </a:r>
            <a:r>
              <a:rPr lang="fr-CA" sz="2400" dirty="0" err="1"/>
              <a:t>prey</a:t>
            </a:r>
            <a:r>
              <a:rPr lang="fr-CA" sz="2400" dirty="0"/>
              <a:t> / min)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12B72B97-1F57-4CF2-9B3C-46604F1A1ED1}"/>
              </a:ext>
            </a:extLst>
          </p:cNvPr>
          <p:cNvSpPr txBox="1"/>
          <p:nvPr/>
        </p:nvSpPr>
        <p:spPr>
          <a:xfrm>
            <a:off x="4022765" y="1929026"/>
            <a:ext cx="76525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A" sz="4000" b="0" i="1" dirty="0"/>
              <a:t>e</a:t>
            </a:r>
            <a:endParaRPr lang="fr-CA" sz="4000" dirty="0"/>
          </a:p>
        </p:txBody>
      </p:sp>
    </p:spTree>
    <p:extLst>
      <p:ext uri="{BB962C8B-B14F-4D97-AF65-F5344CB8AC3E}">
        <p14:creationId xmlns:p14="http://schemas.microsoft.com/office/powerpoint/2010/main" val="2758415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2051720" y="5711441"/>
            <a:ext cx="5781711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CA" sz="3200" dirty="0"/>
              <a:t>Resource density (resources / m</a:t>
            </a:r>
            <a:r>
              <a:rPr lang="en-CA" sz="3200" baseline="30000" dirty="0"/>
              <a:t>2</a:t>
            </a:r>
            <a:r>
              <a:rPr lang="en-CA" sz="3200" dirty="0"/>
              <a:t>)</a:t>
            </a:r>
            <a:endParaRPr lang="fr-CA" sz="3200" dirty="0"/>
          </a:p>
        </p:txBody>
      </p:sp>
      <p:sp>
        <p:nvSpPr>
          <p:cNvPr id="11" name="ZoneTexte 10"/>
          <p:cNvSpPr txBox="1"/>
          <p:nvPr/>
        </p:nvSpPr>
        <p:spPr>
          <a:xfrm rot="16200000">
            <a:off x="-193016" y="3297472"/>
            <a:ext cx="3550466" cy="107721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sz="3200" dirty="0"/>
              <a:t>Resource intake rate (resource/min)</a:t>
            </a:r>
            <a:endParaRPr lang="fr-CA" sz="3200" dirty="0"/>
          </a:p>
        </p:txBody>
      </p:sp>
      <p:sp>
        <p:nvSpPr>
          <p:cNvPr id="10" name="Text Box 20"/>
          <p:cNvSpPr txBox="1">
            <a:spLocks noChangeArrowheads="1"/>
          </p:cNvSpPr>
          <p:nvPr/>
        </p:nvSpPr>
        <p:spPr bwMode="auto">
          <a:xfrm>
            <a:off x="0" y="-27384"/>
            <a:ext cx="9144000" cy="892552"/>
          </a:xfrm>
          <a:prstGeom prst="rect">
            <a:avLst/>
          </a:prstGeom>
          <a:solidFill>
            <a:srgbClr val="C0504D"/>
          </a:solidFill>
          <a:ln>
            <a:noFill/>
          </a:ln>
          <a:effectLst/>
        </p:spPr>
        <p:txBody>
          <a:bodyPr wrap="square">
            <a:spAutoFit/>
          </a:bodyPr>
          <a:lstStyle/>
          <a:p>
            <a:pPr algn="ctr"/>
            <a:endParaRPr lang="fr-CA" sz="800" dirty="0">
              <a:solidFill>
                <a:schemeClr val="bg1"/>
              </a:solidFill>
            </a:endParaRPr>
          </a:p>
          <a:p>
            <a:pPr algn="ctr"/>
            <a:r>
              <a:rPr lang="fr-CA" sz="3600" dirty="0">
                <a:solidFill>
                  <a:schemeClr val="bg1"/>
                </a:solidFill>
              </a:rPr>
              <a:t>Main types of </a:t>
            </a:r>
            <a:r>
              <a:rPr lang="fr-CA" sz="3600" dirty="0" err="1">
                <a:solidFill>
                  <a:schemeClr val="bg1"/>
                </a:solidFill>
              </a:rPr>
              <a:t>functional</a:t>
            </a:r>
            <a:r>
              <a:rPr lang="fr-CA" sz="3600" dirty="0">
                <a:solidFill>
                  <a:schemeClr val="bg1"/>
                </a:solidFill>
              </a:rPr>
              <a:t> </a:t>
            </a:r>
            <a:r>
              <a:rPr lang="fr-CA" sz="3600" dirty="0" err="1">
                <a:solidFill>
                  <a:schemeClr val="bg1"/>
                </a:solidFill>
              </a:rPr>
              <a:t>response</a:t>
            </a:r>
            <a:endParaRPr lang="fr-CA" sz="3600" dirty="0">
              <a:solidFill>
                <a:schemeClr val="bg1"/>
              </a:solidFill>
            </a:endParaRPr>
          </a:p>
          <a:p>
            <a:pPr algn="ctr"/>
            <a:endParaRPr lang="fr-CA" sz="800" dirty="0">
              <a:solidFill>
                <a:schemeClr val="bg1"/>
              </a:solidFill>
            </a:endParaRPr>
          </a:p>
        </p:txBody>
      </p: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D5FD68BE-831F-4FDA-82ED-E0B44FEF585E}"/>
              </a:ext>
            </a:extLst>
          </p:cNvPr>
          <p:cNvCxnSpPr>
            <a:cxnSpLocks/>
          </p:cNvCxnSpPr>
          <p:nvPr/>
        </p:nvCxnSpPr>
        <p:spPr>
          <a:xfrm flipV="1">
            <a:off x="2339752" y="2060848"/>
            <a:ext cx="1656184" cy="3487035"/>
          </a:xfrm>
          <a:prstGeom prst="line">
            <a:avLst/>
          </a:prstGeom>
          <a:ln w="571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orme libre : forme 5">
            <a:extLst>
              <a:ext uri="{FF2B5EF4-FFF2-40B4-BE49-F238E27FC236}">
                <a16:creationId xmlns:a16="http://schemas.microsoft.com/office/drawing/2014/main" id="{AEF0EC24-5B3A-44FA-92FA-259A9732501D}"/>
              </a:ext>
            </a:extLst>
          </p:cNvPr>
          <p:cNvSpPr/>
          <p:nvPr/>
        </p:nvSpPr>
        <p:spPr>
          <a:xfrm>
            <a:off x="2361637" y="2681976"/>
            <a:ext cx="4662083" cy="2912174"/>
          </a:xfrm>
          <a:custGeom>
            <a:avLst/>
            <a:gdLst>
              <a:gd name="connsiteX0" fmla="*/ 0 w 4969043"/>
              <a:gd name="connsiteY0" fmla="*/ 2887578 h 2887578"/>
              <a:gd name="connsiteX1" fmla="*/ 1118937 w 4969043"/>
              <a:gd name="connsiteY1" fmla="*/ 1311442 h 2887578"/>
              <a:gd name="connsiteX2" fmla="*/ 2346158 w 4969043"/>
              <a:gd name="connsiteY2" fmla="*/ 385010 h 2887578"/>
              <a:gd name="connsiteX3" fmla="*/ 3356811 w 4969043"/>
              <a:gd name="connsiteY3" fmla="*/ 48126 h 2887578"/>
              <a:gd name="connsiteX4" fmla="*/ 4692316 w 4969043"/>
              <a:gd name="connsiteY4" fmla="*/ 12031 h 2887578"/>
              <a:gd name="connsiteX5" fmla="*/ 4969043 w 4969043"/>
              <a:gd name="connsiteY5" fmla="*/ 0 h 2887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69043" h="2887578">
                <a:moveTo>
                  <a:pt x="0" y="2887578"/>
                </a:moveTo>
                <a:cubicBezTo>
                  <a:pt x="363955" y="2308057"/>
                  <a:pt x="727911" y="1728537"/>
                  <a:pt x="1118937" y="1311442"/>
                </a:cubicBezTo>
                <a:cubicBezTo>
                  <a:pt x="1509963" y="894347"/>
                  <a:pt x="1973179" y="595563"/>
                  <a:pt x="2346158" y="385010"/>
                </a:cubicBezTo>
                <a:cubicBezTo>
                  <a:pt x="2719137" y="174457"/>
                  <a:pt x="2965785" y="110289"/>
                  <a:pt x="3356811" y="48126"/>
                </a:cubicBezTo>
                <a:cubicBezTo>
                  <a:pt x="3747837" y="-14037"/>
                  <a:pt x="4423611" y="20052"/>
                  <a:pt x="4692316" y="12031"/>
                </a:cubicBezTo>
                <a:cubicBezTo>
                  <a:pt x="4961021" y="4010"/>
                  <a:pt x="4965032" y="2005"/>
                  <a:pt x="4969043" y="0"/>
                </a:cubicBezTo>
              </a:path>
            </a:pathLst>
          </a:custGeom>
          <a:noFill/>
          <a:ln w="571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7" name="Forme libre : forme 6">
            <a:extLst>
              <a:ext uri="{FF2B5EF4-FFF2-40B4-BE49-F238E27FC236}">
                <a16:creationId xmlns:a16="http://schemas.microsoft.com/office/drawing/2014/main" id="{707464C7-4480-43A7-96B1-11E1C89BBC3C}"/>
              </a:ext>
            </a:extLst>
          </p:cNvPr>
          <p:cNvSpPr/>
          <p:nvPr/>
        </p:nvSpPr>
        <p:spPr>
          <a:xfrm>
            <a:off x="2390655" y="2681976"/>
            <a:ext cx="4656221" cy="2936771"/>
          </a:xfrm>
          <a:custGeom>
            <a:avLst/>
            <a:gdLst>
              <a:gd name="connsiteX0" fmla="*/ 0 w 4656221"/>
              <a:gd name="connsiteY0" fmla="*/ 2936771 h 2936771"/>
              <a:gd name="connsiteX1" fmla="*/ 457200 w 4656221"/>
              <a:gd name="connsiteY1" fmla="*/ 2840519 h 2936771"/>
              <a:gd name="connsiteX2" fmla="*/ 1070811 w 4656221"/>
              <a:gd name="connsiteY2" fmla="*/ 2491603 h 2936771"/>
              <a:gd name="connsiteX3" fmla="*/ 2153653 w 4656221"/>
              <a:gd name="connsiteY3" fmla="*/ 1132035 h 2936771"/>
              <a:gd name="connsiteX4" fmla="*/ 2743200 w 4656221"/>
              <a:gd name="connsiteY4" fmla="*/ 494361 h 2936771"/>
              <a:gd name="connsiteX5" fmla="*/ 3561348 w 4656221"/>
              <a:gd name="connsiteY5" fmla="*/ 61224 h 2936771"/>
              <a:gd name="connsiteX6" fmla="*/ 4656221 w 4656221"/>
              <a:gd name="connsiteY6" fmla="*/ 13098 h 2936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56221" h="2936771">
                <a:moveTo>
                  <a:pt x="0" y="2936771"/>
                </a:moveTo>
                <a:cubicBezTo>
                  <a:pt x="139366" y="2925742"/>
                  <a:pt x="278732" y="2914714"/>
                  <a:pt x="457200" y="2840519"/>
                </a:cubicBezTo>
                <a:cubicBezTo>
                  <a:pt x="635668" y="2766324"/>
                  <a:pt x="788069" y="2776350"/>
                  <a:pt x="1070811" y="2491603"/>
                </a:cubicBezTo>
                <a:cubicBezTo>
                  <a:pt x="1353553" y="2206856"/>
                  <a:pt x="1874922" y="1464909"/>
                  <a:pt x="2153653" y="1132035"/>
                </a:cubicBezTo>
                <a:cubicBezTo>
                  <a:pt x="2432384" y="799161"/>
                  <a:pt x="2508584" y="672829"/>
                  <a:pt x="2743200" y="494361"/>
                </a:cubicBezTo>
                <a:cubicBezTo>
                  <a:pt x="2977816" y="315893"/>
                  <a:pt x="3242511" y="141434"/>
                  <a:pt x="3561348" y="61224"/>
                </a:cubicBezTo>
                <a:cubicBezTo>
                  <a:pt x="3880185" y="-18986"/>
                  <a:pt x="4268203" y="-2944"/>
                  <a:pt x="4656221" y="13098"/>
                </a:cubicBezTo>
              </a:path>
            </a:pathLst>
          </a:custGeom>
          <a:noFill/>
          <a:ln w="571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7AC2AED-6F09-4F02-A0E6-3B2EE4898897}"/>
              </a:ext>
            </a:extLst>
          </p:cNvPr>
          <p:cNvSpPr/>
          <p:nvPr/>
        </p:nvSpPr>
        <p:spPr>
          <a:xfrm>
            <a:off x="2339752" y="2060848"/>
            <a:ext cx="4782761" cy="3557899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844D3B88-76CF-418C-AD49-92DC31E49F49}"/>
              </a:ext>
            </a:extLst>
          </p:cNvPr>
          <p:cNvSpPr txBox="1"/>
          <p:nvPr/>
        </p:nvSpPr>
        <p:spPr>
          <a:xfrm>
            <a:off x="3374407" y="2348880"/>
            <a:ext cx="76554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400" dirty="0"/>
              <a:t> I</a:t>
            </a:r>
          </a:p>
          <a:p>
            <a:endParaRPr lang="fr-CA" sz="2400" dirty="0"/>
          </a:p>
          <a:p>
            <a:r>
              <a:rPr lang="fr-CA" sz="2400" dirty="0"/>
              <a:t>  </a:t>
            </a:r>
          </a:p>
          <a:p>
            <a:endParaRPr lang="fr-CA" sz="2400" dirty="0"/>
          </a:p>
          <a:p>
            <a:endParaRPr lang="fr-CA" sz="2400" dirty="0"/>
          </a:p>
          <a:p>
            <a:endParaRPr lang="fr-CA" sz="2400" dirty="0"/>
          </a:p>
          <a:p>
            <a:r>
              <a:rPr lang="fr-CA" sz="2400" dirty="0"/>
              <a:t>III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DFBF51F0-C727-450E-BBAA-976D703581FD}"/>
              </a:ext>
            </a:extLst>
          </p:cNvPr>
          <p:cNvSpPr txBox="1"/>
          <p:nvPr/>
        </p:nvSpPr>
        <p:spPr>
          <a:xfrm>
            <a:off x="3984113" y="2882261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A" sz="2800" dirty="0"/>
              <a:t>II</a:t>
            </a:r>
          </a:p>
        </p:txBody>
      </p:sp>
    </p:spTree>
    <p:extLst>
      <p:ext uri="{BB962C8B-B14F-4D97-AF65-F5344CB8AC3E}">
        <p14:creationId xmlns:p14="http://schemas.microsoft.com/office/powerpoint/2010/main" val="417449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2449CA58-BAE3-4CA2-8CC6-BE075EF4234B}"/>
              </a:ext>
            </a:extLst>
          </p:cNvPr>
          <p:cNvSpPr/>
          <p:nvPr/>
        </p:nvSpPr>
        <p:spPr>
          <a:xfrm>
            <a:off x="611560" y="3387652"/>
            <a:ext cx="8352928" cy="11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32" name="Rectangle : coins arrondis 31">
            <a:extLst>
              <a:ext uri="{FF2B5EF4-FFF2-40B4-BE49-F238E27FC236}">
                <a16:creationId xmlns:a16="http://schemas.microsoft.com/office/drawing/2014/main" id="{FCED9237-C1D1-4B55-BDBA-5F99CEA527DA}"/>
              </a:ext>
            </a:extLst>
          </p:cNvPr>
          <p:cNvSpPr/>
          <p:nvPr/>
        </p:nvSpPr>
        <p:spPr>
          <a:xfrm>
            <a:off x="2658660" y="1840340"/>
            <a:ext cx="647976" cy="730978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33" name="Rectangle : coins arrondis 32">
            <a:extLst>
              <a:ext uri="{FF2B5EF4-FFF2-40B4-BE49-F238E27FC236}">
                <a16:creationId xmlns:a16="http://schemas.microsoft.com/office/drawing/2014/main" id="{6A0C13B9-0CC9-4271-9F68-2EA2829905F1}"/>
              </a:ext>
            </a:extLst>
          </p:cNvPr>
          <p:cNvSpPr/>
          <p:nvPr/>
        </p:nvSpPr>
        <p:spPr>
          <a:xfrm>
            <a:off x="5550576" y="1804427"/>
            <a:ext cx="1602302" cy="66241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31" name="Rectangle : coins arrondis 30">
            <a:extLst>
              <a:ext uri="{FF2B5EF4-FFF2-40B4-BE49-F238E27FC236}">
                <a16:creationId xmlns:a16="http://schemas.microsoft.com/office/drawing/2014/main" id="{505EAE64-FB1F-4302-BE71-B8DE9A88B279}"/>
              </a:ext>
            </a:extLst>
          </p:cNvPr>
          <p:cNvSpPr/>
          <p:nvPr/>
        </p:nvSpPr>
        <p:spPr>
          <a:xfrm>
            <a:off x="611560" y="2934335"/>
            <a:ext cx="1368152" cy="398416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27" name="Rectangle : coins arrondis 26">
            <a:extLst>
              <a:ext uri="{FF2B5EF4-FFF2-40B4-BE49-F238E27FC236}">
                <a16:creationId xmlns:a16="http://schemas.microsoft.com/office/drawing/2014/main" id="{C7E4510F-08D2-4559-AC92-6E0937906AB5}"/>
              </a:ext>
            </a:extLst>
          </p:cNvPr>
          <p:cNvSpPr/>
          <p:nvPr/>
        </p:nvSpPr>
        <p:spPr>
          <a:xfrm>
            <a:off x="611560" y="4567458"/>
            <a:ext cx="4680520" cy="422187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40302" name="Rectangle 14"/>
          <p:cNvSpPr>
            <a:spLocks noChangeArrowheads="1"/>
          </p:cNvSpPr>
          <p:nvPr/>
        </p:nvSpPr>
        <p:spPr bwMode="auto">
          <a:xfrm>
            <a:off x="4488582" y="1304429"/>
            <a:ext cx="616249" cy="9144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CA"/>
          </a:p>
        </p:txBody>
      </p:sp>
      <p:sp>
        <p:nvSpPr>
          <p:cNvPr id="3" name="ZoneTexte 2"/>
          <p:cNvSpPr txBox="1"/>
          <p:nvPr/>
        </p:nvSpPr>
        <p:spPr>
          <a:xfrm>
            <a:off x="4898018" y="1320128"/>
            <a:ext cx="5664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400" i="1" dirty="0"/>
              <a:t>I</a:t>
            </a:r>
            <a:endParaRPr lang="fr-CA" i="1" dirty="0"/>
          </a:p>
        </p:txBody>
      </p:sp>
      <p:sp>
        <p:nvSpPr>
          <p:cNvPr id="36" name="Text Box 15"/>
          <p:cNvSpPr txBox="1">
            <a:spLocks noChangeArrowheads="1"/>
          </p:cNvSpPr>
          <p:nvPr/>
        </p:nvSpPr>
        <p:spPr bwMode="auto">
          <a:xfrm>
            <a:off x="5064646" y="1328784"/>
            <a:ext cx="500062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fr-CA" sz="4400" b="0" dirty="0"/>
              <a:t>=</a:t>
            </a:r>
            <a:endParaRPr lang="en-CA" sz="4400" b="0" dirty="0"/>
          </a:p>
        </p:txBody>
      </p:sp>
      <p:sp>
        <p:nvSpPr>
          <p:cNvPr id="29" name="Rectangle : coins arrondis 28">
            <a:extLst>
              <a:ext uri="{FF2B5EF4-FFF2-40B4-BE49-F238E27FC236}">
                <a16:creationId xmlns:a16="http://schemas.microsoft.com/office/drawing/2014/main" id="{A39BFE28-31EC-441A-86F1-E04828D5B202}"/>
              </a:ext>
            </a:extLst>
          </p:cNvPr>
          <p:cNvSpPr/>
          <p:nvPr/>
        </p:nvSpPr>
        <p:spPr>
          <a:xfrm>
            <a:off x="6260029" y="1052469"/>
            <a:ext cx="316785" cy="608119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30" name="Rectangle : coins arrondis 29">
            <a:extLst>
              <a:ext uri="{FF2B5EF4-FFF2-40B4-BE49-F238E27FC236}">
                <a16:creationId xmlns:a16="http://schemas.microsoft.com/office/drawing/2014/main" id="{07EA4BEF-C04C-4CF4-A35E-7D5C2056D6FD}"/>
              </a:ext>
            </a:extLst>
          </p:cNvPr>
          <p:cNvSpPr/>
          <p:nvPr/>
        </p:nvSpPr>
        <p:spPr>
          <a:xfrm>
            <a:off x="5872505" y="1070562"/>
            <a:ext cx="336684" cy="5900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35" name="Rectangle : coins arrondis 34">
            <a:extLst>
              <a:ext uri="{FF2B5EF4-FFF2-40B4-BE49-F238E27FC236}">
                <a16:creationId xmlns:a16="http://schemas.microsoft.com/office/drawing/2014/main" id="{7A14CF27-0C0C-495E-A8A6-596AA0E967C1}"/>
              </a:ext>
            </a:extLst>
          </p:cNvPr>
          <p:cNvSpPr/>
          <p:nvPr/>
        </p:nvSpPr>
        <p:spPr>
          <a:xfrm>
            <a:off x="6622305" y="1032421"/>
            <a:ext cx="359476" cy="648213"/>
          </a:xfrm>
          <a:prstGeom prst="round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37" name="Rectangle : coins arrondis 36">
            <a:extLst>
              <a:ext uri="{FF2B5EF4-FFF2-40B4-BE49-F238E27FC236}">
                <a16:creationId xmlns:a16="http://schemas.microsoft.com/office/drawing/2014/main" id="{C7A593FF-A4DE-4A88-98FF-AECA3A4A831F}"/>
              </a:ext>
            </a:extLst>
          </p:cNvPr>
          <p:cNvSpPr/>
          <p:nvPr/>
        </p:nvSpPr>
        <p:spPr>
          <a:xfrm>
            <a:off x="611560" y="5013176"/>
            <a:ext cx="6192688" cy="354933"/>
          </a:xfrm>
          <a:prstGeom prst="round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5" name="Text Box 20"/>
          <p:cNvSpPr txBox="1">
            <a:spLocks noChangeArrowheads="1"/>
          </p:cNvSpPr>
          <p:nvPr/>
        </p:nvSpPr>
        <p:spPr bwMode="auto">
          <a:xfrm>
            <a:off x="0" y="-27384"/>
            <a:ext cx="9144000" cy="892552"/>
          </a:xfrm>
          <a:prstGeom prst="rect">
            <a:avLst/>
          </a:prstGeom>
          <a:solidFill>
            <a:srgbClr val="C0504D"/>
          </a:solidFill>
          <a:ln>
            <a:noFill/>
          </a:ln>
          <a:effectLst/>
        </p:spPr>
        <p:txBody>
          <a:bodyPr wrap="square">
            <a:spAutoFit/>
          </a:bodyPr>
          <a:lstStyle/>
          <a:p>
            <a:pPr algn="ctr"/>
            <a:endParaRPr lang="fr-CA" sz="800" dirty="0">
              <a:solidFill>
                <a:schemeClr val="bg1"/>
              </a:solidFill>
            </a:endParaRPr>
          </a:p>
          <a:p>
            <a:pPr algn="ctr"/>
            <a:r>
              <a:rPr lang="fr-CA" sz="3600" dirty="0" err="1">
                <a:solidFill>
                  <a:schemeClr val="bg1"/>
                </a:solidFill>
              </a:rPr>
              <a:t>Mechanistic</a:t>
            </a:r>
            <a:r>
              <a:rPr lang="fr-CA" sz="3600" dirty="0">
                <a:solidFill>
                  <a:schemeClr val="bg1"/>
                </a:solidFill>
              </a:rPr>
              <a:t> </a:t>
            </a:r>
            <a:r>
              <a:rPr lang="fr-CA" sz="3600" dirty="0" err="1">
                <a:solidFill>
                  <a:schemeClr val="bg1"/>
                </a:solidFill>
              </a:rPr>
              <a:t>functional</a:t>
            </a:r>
            <a:r>
              <a:rPr lang="fr-CA" sz="3600" dirty="0">
                <a:solidFill>
                  <a:schemeClr val="bg1"/>
                </a:solidFill>
              </a:rPr>
              <a:t> </a:t>
            </a:r>
            <a:r>
              <a:rPr lang="fr-CA" sz="3600" dirty="0" err="1">
                <a:solidFill>
                  <a:schemeClr val="bg1"/>
                </a:solidFill>
              </a:rPr>
              <a:t>response</a:t>
            </a:r>
            <a:endParaRPr lang="fr-CA" sz="3600" dirty="0">
              <a:solidFill>
                <a:schemeClr val="bg1"/>
              </a:solidFill>
            </a:endParaRPr>
          </a:p>
          <a:p>
            <a:pPr algn="ctr"/>
            <a:endParaRPr lang="fr-CA" sz="800" dirty="0">
              <a:solidFill>
                <a:schemeClr val="bg1"/>
              </a:solidFill>
            </a:endParaRPr>
          </a:p>
        </p:txBody>
      </p:sp>
      <p:sp>
        <p:nvSpPr>
          <p:cNvPr id="20" name="Text Box 11">
            <a:extLst>
              <a:ext uri="{FF2B5EF4-FFF2-40B4-BE49-F238E27FC236}">
                <a16:creationId xmlns:a16="http://schemas.microsoft.com/office/drawing/2014/main" id="{93F12403-B38F-4233-9276-1592208132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27984" y="960088"/>
            <a:ext cx="353695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fr-CA" sz="4400" b="0" i="1" dirty="0"/>
              <a:t> 	    </a:t>
            </a:r>
            <a:r>
              <a:rPr lang="fr-CA" sz="4400" b="0" i="1" dirty="0" err="1">
                <a:sym typeface="Symbol"/>
              </a:rPr>
              <a:t>aNT</a:t>
            </a:r>
            <a:r>
              <a:rPr lang="fr-CA" sz="4400" b="0" i="1" baseline="-25000" dirty="0" err="1">
                <a:sym typeface="Symbol"/>
              </a:rPr>
              <a:t>s</a:t>
            </a:r>
            <a:endParaRPr lang="en-CA" sz="4400" b="0" i="1" baseline="-25000" dirty="0"/>
          </a:p>
        </p:txBody>
      </p:sp>
      <p:sp>
        <p:nvSpPr>
          <p:cNvPr id="22" name="Text Box 11">
            <a:extLst>
              <a:ext uri="{FF2B5EF4-FFF2-40B4-BE49-F238E27FC236}">
                <a16:creationId xmlns:a16="http://schemas.microsoft.com/office/drawing/2014/main" id="{45E05901-B3AB-400A-8B56-32E8DE200D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71800" y="980728"/>
            <a:ext cx="962519" cy="144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fr-CA" sz="4400" b="0" i="1" dirty="0"/>
              <a:t>F 	</a:t>
            </a:r>
            <a:endParaRPr lang="en-CA" sz="4400" b="0" i="1" baseline="-25000" dirty="0"/>
          </a:p>
        </p:txBody>
      </p:sp>
      <p:sp>
        <p:nvSpPr>
          <p:cNvPr id="23" name="Line 13">
            <a:extLst>
              <a:ext uri="{FF2B5EF4-FFF2-40B4-BE49-F238E27FC236}">
                <a16:creationId xmlns:a16="http://schemas.microsoft.com/office/drawing/2014/main" id="{A9EF84C0-F870-47CB-9B9D-FD99EAC0B08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782183" y="1761673"/>
            <a:ext cx="338309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CA"/>
          </a:p>
        </p:txBody>
      </p:sp>
      <p:sp>
        <p:nvSpPr>
          <p:cNvPr id="24" name="Text Box 12">
            <a:extLst>
              <a:ext uri="{FF2B5EF4-FFF2-40B4-BE49-F238E27FC236}">
                <a16:creationId xmlns:a16="http://schemas.microsoft.com/office/drawing/2014/main" id="{F5CB24C4-7098-40F7-9111-61557F1050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58660" y="1729885"/>
            <a:ext cx="1273368" cy="7691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fr-CA" sz="4400" b="0" i="1" dirty="0"/>
              <a:t>T</a:t>
            </a:r>
            <a:r>
              <a:rPr lang="fr-CA" sz="4400" b="0" i="1" baseline="-25000" dirty="0"/>
              <a:t>f</a:t>
            </a:r>
            <a:endParaRPr lang="en-CA" sz="4400" b="0" i="1" dirty="0"/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B9B4A895-80F1-463B-B694-E6D56519B5CA}"/>
              </a:ext>
            </a:extLst>
          </p:cNvPr>
          <p:cNvSpPr txBox="1"/>
          <p:nvPr/>
        </p:nvSpPr>
        <p:spPr>
          <a:xfrm>
            <a:off x="1907704" y="1345164"/>
            <a:ext cx="9470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400" i="1" dirty="0"/>
              <a:t>I </a:t>
            </a:r>
            <a:r>
              <a:rPr lang="en-CA" sz="4400" dirty="0"/>
              <a:t>= </a:t>
            </a:r>
            <a:endParaRPr lang="fr-CA" dirty="0"/>
          </a:p>
        </p:txBody>
      </p:sp>
      <p:sp>
        <p:nvSpPr>
          <p:cNvPr id="34" name="Rectangle : coins arrondis 33">
            <a:extLst>
              <a:ext uri="{FF2B5EF4-FFF2-40B4-BE49-F238E27FC236}">
                <a16:creationId xmlns:a16="http://schemas.microsoft.com/office/drawing/2014/main" id="{7AAD9AA4-691D-48FE-9EE4-645D01F14F2E}"/>
              </a:ext>
            </a:extLst>
          </p:cNvPr>
          <p:cNvSpPr/>
          <p:nvPr/>
        </p:nvSpPr>
        <p:spPr>
          <a:xfrm>
            <a:off x="5571997" y="1806657"/>
            <a:ext cx="469357" cy="648213"/>
          </a:xfrm>
          <a:prstGeom prst="round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39" name="Rectangle : coins arrondis 38">
            <a:extLst>
              <a:ext uri="{FF2B5EF4-FFF2-40B4-BE49-F238E27FC236}">
                <a16:creationId xmlns:a16="http://schemas.microsoft.com/office/drawing/2014/main" id="{15EC97DE-7C5F-43FF-96D5-AFA116B471B9}"/>
              </a:ext>
            </a:extLst>
          </p:cNvPr>
          <p:cNvSpPr/>
          <p:nvPr/>
        </p:nvSpPr>
        <p:spPr>
          <a:xfrm>
            <a:off x="6469771" y="1790422"/>
            <a:ext cx="569095" cy="648213"/>
          </a:xfrm>
          <a:prstGeom prst="round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40" name="Rectangle : coins arrondis 39">
            <a:extLst>
              <a:ext uri="{FF2B5EF4-FFF2-40B4-BE49-F238E27FC236}">
                <a16:creationId xmlns:a16="http://schemas.microsoft.com/office/drawing/2014/main" id="{37B9FA9B-B107-4338-815E-24CA8C41F46C}"/>
              </a:ext>
            </a:extLst>
          </p:cNvPr>
          <p:cNvSpPr/>
          <p:nvPr/>
        </p:nvSpPr>
        <p:spPr>
          <a:xfrm>
            <a:off x="611560" y="5373216"/>
            <a:ext cx="6192688" cy="377756"/>
          </a:xfrm>
          <a:prstGeom prst="round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dirty="0"/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97804527-E8E2-451A-A68B-A54F0C4FA851}"/>
              </a:ext>
            </a:extLst>
          </p:cNvPr>
          <p:cNvSpPr txBox="1"/>
          <p:nvPr/>
        </p:nvSpPr>
        <p:spPr>
          <a:xfrm>
            <a:off x="179512" y="2780928"/>
            <a:ext cx="8928992" cy="29700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700" i="1" dirty="0">
              <a:latin typeface="Calibri 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i="1" dirty="0" err="1">
                <a:latin typeface="Calibri "/>
              </a:rPr>
              <a:t>T</a:t>
            </a:r>
            <a:r>
              <a:rPr lang="en-US" sz="2400" i="1" baseline="-25000" dirty="0" err="1">
                <a:latin typeface="Calibri "/>
              </a:rPr>
              <a:t>f</a:t>
            </a:r>
            <a:r>
              <a:rPr lang="en-US" sz="2400" i="1" dirty="0">
                <a:latin typeface="Calibri "/>
              </a:rPr>
              <a:t> = T</a:t>
            </a:r>
            <a:r>
              <a:rPr lang="en-US" sz="2400" i="1" baseline="-25000" dirty="0">
                <a:latin typeface="Calibri "/>
              </a:rPr>
              <a:t>s </a:t>
            </a:r>
            <a:r>
              <a:rPr lang="en-US" sz="2400" dirty="0">
                <a:latin typeface="Calibri "/>
              </a:rPr>
              <a:t>+ </a:t>
            </a:r>
            <a:r>
              <a:rPr lang="en-US" sz="2400" i="1" dirty="0">
                <a:latin typeface="Calibri "/>
              </a:rPr>
              <a:t>T</a:t>
            </a:r>
            <a:r>
              <a:rPr lang="en-US" sz="2400" i="1" baseline="-25000" dirty="0">
                <a:latin typeface="Calibri "/>
              </a:rPr>
              <a:t>h</a:t>
            </a:r>
            <a:r>
              <a:rPr lang="en-US" sz="2400" dirty="0">
                <a:latin typeface="Calibri "/>
              </a:rPr>
              <a:t>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500" dirty="0">
              <a:latin typeface="Calibri 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i="1" dirty="0">
                <a:latin typeface="Calibri "/>
              </a:rPr>
              <a:t>a</a:t>
            </a:r>
            <a:r>
              <a:rPr lang="en-US" sz="2400" dirty="0">
                <a:latin typeface="Calibri "/>
              </a:rPr>
              <a:t>: Search rate, e.g., area over which prey </a:t>
            </a:r>
            <a:r>
              <a:rPr lang="en-US" sz="2400" b="0" i="0" dirty="0">
                <a:effectLst/>
                <a:latin typeface="Calibri "/>
              </a:rPr>
              <a:t>can detect per unit of time (m</a:t>
            </a:r>
            <a:r>
              <a:rPr lang="en-US" sz="2400" b="0" i="0" baseline="30000" dirty="0">
                <a:effectLst/>
                <a:latin typeface="Calibri "/>
              </a:rPr>
              <a:t>2</a:t>
            </a:r>
            <a:r>
              <a:rPr lang="en-US" sz="2400" b="0" i="0" dirty="0">
                <a:effectLst/>
                <a:latin typeface="Calibri "/>
              </a:rPr>
              <a:t>/min)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Calibri "/>
              </a:rPr>
              <a:t>Speed (m /min) x detection radius (m)</a:t>
            </a:r>
          </a:p>
          <a:p>
            <a:endParaRPr lang="en-US" sz="700" b="0" i="1" dirty="0">
              <a:effectLst/>
              <a:latin typeface="Calibri "/>
            </a:endParaRPr>
          </a:p>
          <a:p>
            <a:pPr marL="457200" indent="-457200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2400" b="0" i="1" dirty="0">
                <a:effectLst/>
                <a:latin typeface="Calibri "/>
              </a:rPr>
              <a:t>N</a:t>
            </a:r>
            <a:r>
              <a:rPr lang="en-US" sz="2400" b="0" i="0" dirty="0">
                <a:effectLst/>
                <a:latin typeface="Calibri "/>
              </a:rPr>
              <a:t>: Resource density (resources / m</a:t>
            </a:r>
            <a:r>
              <a:rPr lang="en-US" sz="2400" b="0" i="0" baseline="30000" dirty="0">
                <a:effectLst/>
                <a:latin typeface="Calibri "/>
              </a:rPr>
              <a:t>2</a:t>
            </a:r>
            <a:r>
              <a:rPr lang="en-US" sz="2400" b="0" i="0" dirty="0">
                <a:effectLst/>
                <a:latin typeface="Calibri "/>
              </a:rPr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i="1" dirty="0">
                <a:latin typeface="Calibri "/>
              </a:rPr>
              <a:t>T</a:t>
            </a:r>
            <a:r>
              <a:rPr lang="en-US" sz="2400" i="1" baseline="-25000" dirty="0">
                <a:latin typeface="Calibri "/>
              </a:rPr>
              <a:t>s</a:t>
            </a:r>
            <a:r>
              <a:rPr lang="en-US" sz="2400" dirty="0">
                <a:latin typeface="Calibri "/>
              </a:rPr>
              <a:t>: Total time spent searching (min) during </a:t>
            </a:r>
            <a:r>
              <a:rPr lang="en-US" sz="2400" i="1" dirty="0" err="1">
                <a:latin typeface="Calibri "/>
              </a:rPr>
              <a:t>T</a:t>
            </a:r>
            <a:r>
              <a:rPr lang="en-US" sz="2400" i="1" baseline="-25000" dirty="0" err="1">
                <a:latin typeface="Calibri "/>
              </a:rPr>
              <a:t>f</a:t>
            </a:r>
            <a:endParaRPr lang="en-US" sz="2400" i="1" baseline="-25000" dirty="0">
              <a:latin typeface="Calibri "/>
            </a:endParaRPr>
          </a:p>
          <a:p>
            <a:pPr marL="457200" indent="-457200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2400" i="1" dirty="0">
                <a:latin typeface="Calibri "/>
              </a:rPr>
              <a:t>T</a:t>
            </a:r>
            <a:r>
              <a:rPr lang="en-US" sz="2400" i="1" baseline="-25000" dirty="0">
                <a:latin typeface="Calibri "/>
              </a:rPr>
              <a:t>h</a:t>
            </a:r>
            <a:r>
              <a:rPr lang="en-US" sz="2400" dirty="0">
                <a:latin typeface="Calibri "/>
              </a:rPr>
              <a:t>: Total time species handling (min) during </a:t>
            </a:r>
            <a:r>
              <a:rPr lang="en-US" sz="2400" i="1" dirty="0" err="1">
                <a:latin typeface="Calibri "/>
              </a:rPr>
              <a:t>T</a:t>
            </a:r>
            <a:r>
              <a:rPr lang="en-US" sz="2400" i="1" baseline="-25000" dirty="0" err="1">
                <a:latin typeface="Calibri "/>
              </a:rPr>
              <a:t>f</a:t>
            </a:r>
            <a:endParaRPr lang="en-US" sz="2400" i="1" baseline="-25000" dirty="0">
              <a:latin typeface="Calibri "/>
            </a:endParaRPr>
          </a:p>
        </p:txBody>
      </p:sp>
      <p:sp>
        <p:nvSpPr>
          <p:cNvPr id="38" name="Line 13"/>
          <p:cNvSpPr>
            <a:spLocks noChangeShapeType="1"/>
          </p:cNvSpPr>
          <p:nvPr/>
        </p:nvSpPr>
        <p:spPr bwMode="auto">
          <a:xfrm flipV="1">
            <a:off x="5696517" y="1744735"/>
            <a:ext cx="1456361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CA"/>
          </a:p>
        </p:txBody>
      </p:sp>
      <p:sp>
        <p:nvSpPr>
          <p:cNvPr id="140300" name="Text Box 12"/>
          <p:cNvSpPr txBox="1">
            <a:spLocks noChangeArrowheads="1"/>
          </p:cNvSpPr>
          <p:nvPr/>
        </p:nvSpPr>
        <p:spPr bwMode="auto">
          <a:xfrm>
            <a:off x="5495220" y="1723455"/>
            <a:ext cx="1863651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fr-CA" sz="4400" b="0" i="1" dirty="0"/>
              <a:t>T</a:t>
            </a:r>
            <a:r>
              <a:rPr lang="fr-CA" sz="4400" b="0" i="1" baseline="-25000" dirty="0"/>
              <a:t>s</a:t>
            </a:r>
            <a:r>
              <a:rPr lang="fr-CA" sz="4400" b="0" dirty="0"/>
              <a:t> + </a:t>
            </a:r>
            <a:r>
              <a:rPr lang="fr-CA" sz="4400" b="0" i="1" dirty="0"/>
              <a:t>T</a:t>
            </a:r>
            <a:r>
              <a:rPr lang="fr-CA" sz="4400" b="0" i="1" baseline="-25000" dirty="0"/>
              <a:t>h</a:t>
            </a:r>
            <a:endParaRPr lang="en-CA" sz="4400" b="0" i="1" dirty="0"/>
          </a:p>
        </p:txBody>
      </p:sp>
    </p:spTree>
    <p:extLst>
      <p:ext uri="{BB962C8B-B14F-4D97-AF65-F5344CB8AC3E}">
        <p14:creationId xmlns:p14="http://schemas.microsoft.com/office/powerpoint/2010/main" val="3566521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1" animBg="1"/>
      <p:bldP spid="2" grpId="2" animBg="1"/>
      <p:bldP spid="32" grpId="1" animBg="1"/>
      <p:bldP spid="32" grpId="2" animBg="1"/>
      <p:bldP spid="33" grpId="1" animBg="1"/>
      <p:bldP spid="33" grpId="2" animBg="1"/>
      <p:bldP spid="31" grpId="1" animBg="1"/>
      <p:bldP spid="31" grpId="2" animBg="1"/>
      <p:bldP spid="27" grpId="0" animBg="1"/>
      <p:bldP spid="27" grpId="1" animBg="1"/>
      <p:bldP spid="29" grpId="0" animBg="1"/>
      <p:bldP spid="29" grpId="1" animBg="1"/>
      <p:bldP spid="30" grpId="1" animBg="1"/>
      <p:bldP spid="30" grpId="2" animBg="1"/>
      <p:bldP spid="35" grpId="0" animBg="1"/>
      <p:bldP spid="35" grpId="1" animBg="1"/>
      <p:bldP spid="37" grpId="0" animBg="1"/>
      <p:bldP spid="37" grpId="1" animBg="1"/>
      <p:bldP spid="34" grpId="0" animBg="1"/>
      <p:bldP spid="34" grpId="1" animBg="1"/>
      <p:bldP spid="39" grpId="0" animBg="1"/>
      <p:bldP spid="4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302" name="Rectangle 14"/>
          <p:cNvSpPr>
            <a:spLocks noChangeArrowheads="1"/>
          </p:cNvSpPr>
          <p:nvPr/>
        </p:nvSpPr>
        <p:spPr bwMode="auto">
          <a:xfrm>
            <a:off x="4488582" y="1304429"/>
            <a:ext cx="616249" cy="9144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CA"/>
          </a:p>
        </p:txBody>
      </p:sp>
      <p:sp>
        <p:nvSpPr>
          <p:cNvPr id="3" name="ZoneTexte 2"/>
          <p:cNvSpPr txBox="1"/>
          <p:nvPr/>
        </p:nvSpPr>
        <p:spPr>
          <a:xfrm>
            <a:off x="4898018" y="1320128"/>
            <a:ext cx="5664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400" i="1" dirty="0"/>
              <a:t>I</a:t>
            </a:r>
            <a:endParaRPr lang="fr-CA" i="1" dirty="0"/>
          </a:p>
        </p:txBody>
      </p:sp>
      <p:sp>
        <p:nvSpPr>
          <p:cNvPr id="36" name="Text Box 15"/>
          <p:cNvSpPr txBox="1">
            <a:spLocks noChangeArrowheads="1"/>
          </p:cNvSpPr>
          <p:nvPr/>
        </p:nvSpPr>
        <p:spPr bwMode="auto">
          <a:xfrm>
            <a:off x="5064646" y="1328784"/>
            <a:ext cx="500062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fr-CA" sz="4400" b="0" dirty="0"/>
              <a:t>=</a:t>
            </a:r>
            <a:endParaRPr lang="en-CA" sz="4400" b="0" dirty="0"/>
          </a:p>
        </p:txBody>
      </p:sp>
      <p:sp>
        <p:nvSpPr>
          <p:cNvPr id="15" name="Text Box 20"/>
          <p:cNvSpPr txBox="1">
            <a:spLocks noChangeArrowheads="1"/>
          </p:cNvSpPr>
          <p:nvPr/>
        </p:nvSpPr>
        <p:spPr bwMode="auto">
          <a:xfrm>
            <a:off x="0" y="-27384"/>
            <a:ext cx="9144000" cy="892552"/>
          </a:xfrm>
          <a:prstGeom prst="rect">
            <a:avLst/>
          </a:prstGeom>
          <a:solidFill>
            <a:srgbClr val="C0504D"/>
          </a:solidFill>
          <a:ln>
            <a:noFill/>
          </a:ln>
          <a:effectLst/>
        </p:spPr>
        <p:txBody>
          <a:bodyPr wrap="square">
            <a:spAutoFit/>
          </a:bodyPr>
          <a:lstStyle/>
          <a:p>
            <a:pPr algn="ctr"/>
            <a:endParaRPr lang="fr-CA" sz="800" dirty="0">
              <a:solidFill>
                <a:schemeClr val="bg1"/>
              </a:solidFill>
            </a:endParaRPr>
          </a:p>
          <a:p>
            <a:pPr algn="ctr"/>
            <a:r>
              <a:rPr lang="fr-CA" sz="3600" dirty="0" err="1">
                <a:solidFill>
                  <a:schemeClr val="bg1"/>
                </a:solidFill>
              </a:rPr>
              <a:t>Mechanistic</a:t>
            </a:r>
            <a:r>
              <a:rPr lang="fr-CA" sz="3600" dirty="0">
                <a:solidFill>
                  <a:schemeClr val="bg1"/>
                </a:solidFill>
              </a:rPr>
              <a:t> </a:t>
            </a:r>
            <a:r>
              <a:rPr lang="fr-CA" sz="3600" dirty="0" err="1">
                <a:solidFill>
                  <a:schemeClr val="bg1"/>
                </a:solidFill>
              </a:rPr>
              <a:t>functional</a:t>
            </a:r>
            <a:r>
              <a:rPr lang="fr-CA" sz="3600" dirty="0">
                <a:solidFill>
                  <a:schemeClr val="bg1"/>
                </a:solidFill>
              </a:rPr>
              <a:t> </a:t>
            </a:r>
            <a:r>
              <a:rPr lang="fr-CA" sz="3600" dirty="0" err="1">
                <a:solidFill>
                  <a:schemeClr val="bg1"/>
                </a:solidFill>
              </a:rPr>
              <a:t>response</a:t>
            </a:r>
            <a:endParaRPr lang="fr-CA" sz="3600" dirty="0">
              <a:solidFill>
                <a:schemeClr val="bg1"/>
              </a:solidFill>
            </a:endParaRPr>
          </a:p>
          <a:p>
            <a:pPr algn="ctr"/>
            <a:endParaRPr lang="fr-CA" sz="800" dirty="0">
              <a:solidFill>
                <a:schemeClr val="bg1"/>
              </a:solidFill>
            </a:endParaRPr>
          </a:p>
        </p:txBody>
      </p:sp>
      <p:sp>
        <p:nvSpPr>
          <p:cNvPr id="20" name="Text Box 11">
            <a:extLst>
              <a:ext uri="{FF2B5EF4-FFF2-40B4-BE49-F238E27FC236}">
                <a16:creationId xmlns:a16="http://schemas.microsoft.com/office/drawing/2014/main" id="{93F12403-B38F-4233-9276-1592208132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27984" y="960088"/>
            <a:ext cx="353695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fr-CA" sz="4400" b="0" i="1" dirty="0"/>
              <a:t> 	    </a:t>
            </a:r>
            <a:r>
              <a:rPr lang="fr-CA" sz="4400" b="0" i="1" dirty="0" err="1">
                <a:sym typeface="Symbol"/>
              </a:rPr>
              <a:t>aNT</a:t>
            </a:r>
            <a:r>
              <a:rPr lang="fr-CA" sz="4400" b="0" i="1" baseline="-25000" dirty="0" err="1">
                <a:sym typeface="Symbol"/>
              </a:rPr>
              <a:t>s</a:t>
            </a:r>
            <a:endParaRPr lang="en-CA" sz="4400" b="0" i="1" baseline="-25000" dirty="0"/>
          </a:p>
        </p:txBody>
      </p:sp>
      <p:sp>
        <p:nvSpPr>
          <p:cNvPr id="22" name="Text Box 11">
            <a:extLst>
              <a:ext uri="{FF2B5EF4-FFF2-40B4-BE49-F238E27FC236}">
                <a16:creationId xmlns:a16="http://schemas.microsoft.com/office/drawing/2014/main" id="{45E05901-B3AB-400A-8B56-32E8DE200D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71800" y="980728"/>
            <a:ext cx="962519" cy="144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fr-CA" sz="4400" b="0" i="1" dirty="0"/>
              <a:t>F 	</a:t>
            </a:r>
            <a:endParaRPr lang="en-CA" sz="4400" b="0" i="1" baseline="-25000" dirty="0"/>
          </a:p>
        </p:txBody>
      </p:sp>
      <p:sp>
        <p:nvSpPr>
          <p:cNvPr id="23" name="Line 13">
            <a:extLst>
              <a:ext uri="{FF2B5EF4-FFF2-40B4-BE49-F238E27FC236}">
                <a16:creationId xmlns:a16="http://schemas.microsoft.com/office/drawing/2014/main" id="{A9EF84C0-F870-47CB-9B9D-FD99EAC0B08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782183" y="1761673"/>
            <a:ext cx="338309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CA"/>
          </a:p>
        </p:txBody>
      </p:sp>
      <p:sp>
        <p:nvSpPr>
          <p:cNvPr id="24" name="Text Box 12">
            <a:extLst>
              <a:ext uri="{FF2B5EF4-FFF2-40B4-BE49-F238E27FC236}">
                <a16:creationId xmlns:a16="http://schemas.microsoft.com/office/drawing/2014/main" id="{F5CB24C4-7098-40F7-9111-61557F1050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58660" y="1729885"/>
            <a:ext cx="1273368" cy="7691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fr-CA" sz="4400" b="0" i="1" dirty="0"/>
              <a:t>T</a:t>
            </a:r>
            <a:r>
              <a:rPr lang="fr-CA" sz="4400" b="0" i="1" baseline="-25000" dirty="0"/>
              <a:t>f</a:t>
            </a:r>
            <a:endParaRPr lang="en-CA" sz="4400" b="0" i="1" dirty="0"/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B9B4A895-80F1-463B-B694-E6D56519B5CA}"/>
              </a:ext>
            </a:extLst>
          </p:cNvPr>
          <p:cNvSpPr txBox="1"/>
          <p:nvPr/>
        </p:nvSpPr>
        <p:spPr>
          <a:xfrm>
            <a:off x="1907704" y="1345164"/>
            <a:ext cx="9470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400" i="1" dirty="0"/>
              <a:t>I </a:t>
            </a:r>
            <a:r>
              <a:rPr lang="en-CA" sz="4400" dirty="0"/>
              <a:t>= </a:t>
            </a:r>
            <a:endParaRPr lang="fr-CA" dirty="0"/>
          </a:p>
        </p:txBody>
      </p:sp>
      <p:sp>
        <p:nvSpPr>
          <p:cNvPr id="39" name="Rectangle : coins arrondis 38">
            <a:extLst>
              <a:ext uri="{FF2B5EF4-FFF2-40B4-BE49-F238E27FC236}">
                <a16:creationId xmlns:a16="http://schemas.microsoft.com/office/drawing/2014/main" id="{15EC97DE-7C5F-43FF-96D5-AFA116B471B9}"/>
              </a:ext>
            </a:extLst>
          </p:cNvPr>
          <p:cNvSpPr/>
          <p:nvPr/>
        </p:nvSpPr>
        <p:spPr>
          <a:xfrm>
            <a:off x="6469770" y="1790422"/>
            <a:ext cx="1702629" cy="648213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40" name="Rectangle : coins arrondis 39">
            <a:extLst>
              <a:ext uri="{FF2B5EF4-FFF2-40B4-BE49-F238E27FC236}">
                <a16:creationId xmlns:a16="http://schemas.microsoft.com/office/drawing/2014/main" id="{37B9FA9B-B107-4338-815E-24CA8C41F46C}"/>
              </a:ext>
            </a:extLst>
          </p:cNvPr>
          <p:cNvSpPr/>
          <p:nvPr/>
        </p:nvSpPr>
        <p:spPr>
          <a:xfrm>
            <a:off x="611560" y="5805264"/>
            <a:ext cx="8352928" cy="75074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dirty="0"/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97804527-E8E2-451A-A68B-A54F0C4FA851}"/>
              </a:ext>
            </a:extLst>
          </p:cNvPr>
          <p:cNvSpPr txBox="1"/>
          <p:nvPr/>
        </p:nvSpPr>
        <p:spPr>
          <a:xfrm>
            <a:off x="179512" y="2780928"/>
            <a:ext cx="8928992" cy="38369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700" i="1" dirty="0">
              <a:latin typeface="Calibri 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i="1" dirty="0" err="1">
                <a:latin typeface="Calibri "/>
              </a:rPr>
              <a:t>T</a:t>
            </a:r>
            <a:r>
              <a:rPr lang="en-US" sz="2400" i="1" baseline="-25000" dirty="0" err="1">
                <a:latin typeface="Calibri "/>
              </a:rPr>
              <a:t>f</a:t>
            </a:r>
            <a:r>
              <a:rPr lang="en-US" sz="2400" i="1" dirty="0">
                <a:latin typeface="Calibri "/>
              </a:rPr>
              <a:t> = T</a:t>
            </a:r>
            <a:r>
              <a:rPr lang="en-US" sz="2400" i="1" baseline="-25000" dirty="0">
                <a:latin typeface="Calibri "/>
              </a:rPr>
              <a:t>s </a:t>
            </a:r>
            <a:r>
              <a:rPr lang="en-US" sz="2400" dirty="0">
                <a:latin typeface="Calibri "/>
              </a:rPr>
              <a:t>+ </a:t>
            </a:r>
            <a:r>
              <a:rPr lang="en-US" sz="2400" i="1" dirty="0">
                <a:latin typeface="Calibri "/>
              </a:rPr>
              <a:t>T</a:t>
            </a:r>
            <a:r>
              <a:rPr lang="en-US" sz="2400" i="1" baseline="-25000" dirty="0">
                <a:latin typeface="Calibri "/>
              </a:rPr>
              <a:t>h</a:t>
            </a:r>
            <a:r>
              <a:rPr lang="en-US" sz="2400" dirty="0">
                <a:latin typeface="Calibri "/>
              </a:rPr>
              <a:t>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500" dirty="0">
              <a:latin typeface="Calibri 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i="1" dirty="0">
                <a:latin typeface="Calibri "/>
              </a:rPr>
              <a:t>a</a:t>
            </a:r>
            <a:r>
              <a:rPr lang="en-US" sz="2400" dirty="0">
                <a:latin typeface="Calibri "/>
              </a:rPr>
              <a:t>: Search rate, e.g., area over which prey </a:t>
            </a:r>
            <a:r>
              <a:rPr lang="en-US" sz="2400" b="0" i="0" dirty="0">
                <a:effectLst/>
                <a:latin typeface="Calibri "/>
              </a:rPr>
              <a:t>can detect per unit of time (m</a:t>
            </a:r>
            <a:r>
              <a:rPr lang="en-US" sz="2400" b="0" i="0" baseline="30000" dirty="0">
                <a:effectLst/>
                <a:latin typeface="Calibri "/>
              </a:rPr>
              <a:t>2</a:t>
            </a:r>
            <a:r>
              <a:rPr lang="en-US" sz="2400" b="0" i="0" dirty="0">
                <a:effectLst/>
                <a:latin typeface="Calibri "/>
              </a:rPr>
              <a:t>/min)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Calibri "/>
              </a:rPr>
              <a:t>Speed (m</a:t>
            </a:r>
            <a:r>
              <a:rPr lang="en-US" sz="2400" baseline="30000" dirty="0">
                <a:latin typeface="Calibri "/>
              </a:rPr>
              <a:t> </a:t>
            </a:r>
            <a:r>
              <a:rPr lang="en-US" sz="2400" dirty="0">
                <a:latin typeface="Calibri "/>
              </a:rPr>
              <a:t>/min) x detection radius (m)</a:t>
            </a:r>
          </a:p>
          <a:p>
            <a:endParaRPr lang="en-US" sz="700" b="0" i="1" dirty="0">
              <a:effectLst/>
              <a:latin typeface="Calibri 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0" i="1" dirty="0">
                <a:effectLst/>
                <a:latin typeface="Calibri "/>
              </a:rPr>
              <a:t>N</a:t>
            </a:r>
            <a:r>
              <a:rPr lang="en-US" sz="2400" b="0" i="0" dirty="0">
                <a:effectLst/>
                <a:latin typeface="Calibri "/>
              </a:rPr>
              <a:t>: prey density (prey/ m</a:t>
            </a:r>
            <a:r>
              <a:rPr lang="en-US" sz="2400" b="0" i="0" baseline="30000" dirty="0">
                <a:effectLst/>
                <a:latin typeface="Calibri "/>
              </a:rPr>
              <a:t>2</a:t>
            </a:r>
            <a:r>
              <a:rPr lang="en-US" sz="2400" b="0" i="0" dirty="0">
                <a:effectLst/>
                <a:latin typeface="Calibri "/>
              </a:rPr>
              <a:t>)</a:t>
            </a:r>
          </a:p>
          <a:p>
            <a:endParaRPr lang="en-US" sz="500" dirty="0">
              <a:latin typeface="Calibri 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i="1" dirty="0">
                <a:latin typeface="Calibri "/>
              </a:rPr>
              <a:t>T</a:t>
            </a:r>
            <a:r>
              <a:rPr lang="en-US" sz="2400" i="1" baseline="-25000" dirty="0">
                <a:latin typeface="Calibri "/>
              </a:rPr>
              <a:t>s</a:t>
            </a:r>
            <a:r>
              <a:rPr lang="en-US" sz="2400" dirty="0">
                <a:latin typeface="Calibri "/>
              </a:rPr>
              <a:t>: Total time spent searching (min) during </a:t>
            </a:r>
            <a:r>
              <a:rPr lang="en-US" sz="2400" i="1" dirty="0" err="1">
                <a:latin typeface="Calibri "/>
              </a:rPr>
              <a:t>T</a:t>
            </a:r>
            <a:r>
              <a:rPr lang="en-US" sz="2400" i="1" baseline="-25000" dirty="0" err="1">
                <a:latin typeface="Calibri "/>
              </a:rPr>
              <a:t>f</a:t>
            </a:r>
            <a:endParaRPr lang="en-US" sz="2400" i="1" baseline="-25000" dirty="0">
              <a:latin typeface="Calibri "/>
            </a:endParaRPr>
          </a:p>
          <a:p>
            <a:pPr lvl="1"/>
            <a:endParaRPr lang="en-US" sz="500" i="1" baseline="-25000" dirty="0">
              <a:latin typeface="Calibri 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i="1" dirty="0">
                <a:latin typeface="Calibri "/>
              </a:rPr>
              <a:t>T</a:t>
            </a:r>
            <a:r>
              <a:rPr lang="en-US" sz="2400" i="1" baseline="-25000" dirty="0">
                <a:latin typeface="Calibri "/>
              </a:rPr>
              <a:t>h</a:t>
            </a:r>
            <a:r>
              <a:rPr lang="en-US" sz="2400" dirty="0">
                <a:latin typeface="Calibri "/>
              </a:rPr>
              <a:t>: Total time species handling (min) during </a:t>
            </a:r>
            <a:r>
              <a:rPr lang="en-US" sz="2400" i="1" dirty="0" err="1">
                <a:latin typeface="Calibri "/>
              </a:rPr>
              <a:t>T</a:t>
            </a:r>
            <a:r>
              <a:rPr lang="en-US" sz="2400" i="1" baseline="-25000" dirty="0" err="1">
                <a:latin typeface="Calibri "/>
              </a:rPr>
              <a:t>f</a:t>
            </a:r>
            <a:endParaRPr lang="en-US" sz="2400" i="1" baseline="-25000" dirty="0">
              <a:latin typeface="Calibri "/>
            </a:endParaRP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CA" sz="2400" i="1" dirty="0">
                <a:latin typeface="Calibri "/>
              </a:rPr>
              <a:t>T</a:t>
            </a:r>
            <a:r>
              <a:rPr lang="en-CA" sz="2400" i="1" baseline="-25000" dirty="0">
                <a:latin typeface="Calibri "/>
              </a:rPr>
              <a:t>h</a:t>
            </a:r>
            <a:r>
              <a:rPr lang="en-CA" sz="2400" i="1" dirty="0">
                <a:latin typeface="Calibri "/>
              </a:rPr>
              <a:t> </a:t>
            </a:r>
            <a:r>
              <a:rPr lang="en-CA" sz="2400" dirty="0">
                <a:latin typeface="Calibri "/>
              </a:rPr>
              <a:t>= </a:t>
            </a:r>
            <a:r>
              <a:rPr lang="en-CA" sz="2400" i="1" dirty="0" err="1">
                <a:latin typeface="Calibri "/>
              </a:rPr>
              <a:t>aNT</a:t>
            </a:r>
            <a:r>
              <a:rPr lang="en-CA" sz="2400" i="1" baseline="-25000" dirty="0" err="1">
                <a:latin typeface="Calibri "/>
              </a:rPr>
              <a:t>s</a:t>
            </a:r>
            <a:r>
              <a:rPr lang="en-CA" sz="2400" i="1" dirty="0">
                <a:latin typeface="Calibri "/>
              </a:rPr>
              <a:t> </a:t>
            </a:r>
            <a:r>
              <a:rPr lang="en-CA" sz="2400" dirty="0">
                <a:latin typeface="Calibri "/>
              </a:rPr>
              <a:t>x </a:t>
            </a:r>
            <a:r>
              <a:rPr lang="en-CA" sz="2400" i="1" dirty="0">
                <a:latin typeface="Calibri "/>
              </a:rPr>
              <a:t>h</a:t>
            </a:r>
            <a:r>
              <a:rPr lang="en-CA" sz="2400" dirty="0">
                <a:latin typeface="Calibri "/>
              </a:rPr>
              <a:t>, </a:t>
            </a:r>
          </a:p>
          <a:p>
            <a:pPr lvl="3"/>
            <a:r>
              <a:rPr lang="en-CA" sz="2400" dirty="0">
                <a:latin typeface="Calibri "/>
              </a:rPr>
              <a:t>     </a:t>
            </a:r>
            <a:r>
              <a:rPr lang="en-CA" sz="2000" dirty="0">
                <a:latin typeface="Calibri "/>
              </a:rPr>
              <a:t>where </a:t>
            </a:r>
            <a:r>
              <a:rPr lang="en-CA" sz="2000" i="1" dirty="0">
                <a:latin typeface="Calibri "/>
              </a:rPr>
              <a:t>h</a:t>
            </a:r>
            <a:r>
              <a:rPr lang="en-CA" sz="2000" dirty="0">
                <a:latin typeface="Calibri "/>
              </a:rPr>
              <a:t>: time needed to handle each prey (min / prey)</a:t>
            </a:r>
            <a:endParaRPr lang="en-CA" sz="2400" dirty="0">
              <a:latin typeface="Calibri "/>
            </a:endParaRPr>
          </a:p>
        </p:txBody>
      </p:sp>
      <p:sp>
        <p:nvSpPr>
          <p:cNvPr id="140300" name="Text Box 12"/>
          <p:cNvSpPr txBox="1">
            <a:spLocks noChangeArrowheads="1"/>
          </p:cNvSpPr>
          <p:nvPr/>
        </p:nvSpPr>
        <p:spPr bwMode="auto">
          <a:xfrm>
            <a:off x="5495220" y="1723455"/>
            <a:ext cx="2749188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fr-CA" sz="4400" b="0" i="1" dirty="0"/>
              <a:t>T</a:t>
            </a:r>
            <a:r>
              <a:rPr lang="fr-CA" sz="4400" b="0" i="1" baseline="-25000" dirty="0"/>
              <a:t>s</a:t>
            </a:r>
            <a:r>
              <a:rPr lang="fr-CA" sz="4400" b="0" dirty="0"/>
              <a:t> + </a:t>
            </a:r>
            <a:r>
              <a:rPr lang="fr-CA" sz="4400" b="0" i="1" dirty="0" err="1"/>
              <a:t>aNT</a:t>
            </a:r>
            <a:r>
              <a:rPr lang="fr-CA" sz="4400" b="0" i="1" baseline="-25000" dirty="0" err="1"/>
              <a:t>s</a:t>
            </a:r>
            <a:r>
              <a:rPr lang="fr-CA" sz="4400" b="0" dirty="0" err="1"/>
              <a:t>×</a:t>
            </a:r>
            <a:r>
              <a:rPr lang="fr-CA" sz="4400" b="0" i="1" dirty="0" err="1"/>
              <a:t>h</a:t>
            </a:r>
            <a:endParaRPr lang="en-CA" sz="4400" b="0" i="1" dirty="0"/>
          </a:p>
        </p:txBody>
      </p:sp>
      <p:sp>
        <p:nvSpPr>
          <p:cNvPr id="52" name="Line 13">
            <a:extLst>
              <a:ext uri="{FF2B5EF4-FFF2-40B4-BE49-F238E27FC236}">
                <a16:creationId xmlns:a16="http://schemas.microsoft.com/office/drawing/2014/main" id="{B850CA4F-208A-476A-B0B3-01421B47B17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696517" y="1744735"/>
            <a:ext cx="2475882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915542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 : coins arrondis 76">
            <a:extLst>
              <a:ext uri="{FF2B5EF4-FFF2-40B4-BE49-F238E27FC236}">
                <a16:creationId xmlns:a16="http://schemas.microsoft.com/office/drawing/2014/main" id="{6411153D-1849-4DCC-8638-669765AED659}"/>
              </a:ext>
            </a:extLst>
          </p:cNvPr>
          <p:cNvSpPr/>
          <p:nvPr/>
        </p:nvSpPr>
        <p:spPr>
          <a:xfrm>
            <a:off x="2771800" y="2885728"/>
            <a:ext cx="1122982" cy="79200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78" name="Rectangle : coins arrondis 77">
            <a:extLst>
              <a:ext uri="{FF2B5EF4-FFF2-40B4-BE49-F238E27FC236}">
                <a16:creationId xmlns:a16="http://schemas.microsoft.com/office/drawing/2014/main" id="{47914840-3079-4AD0-A05C-C28200356C0A}"/>
              </a:ext>
            </a:extLst>
          </p:cNvPr>
          <p:cNvSpPr/>
          <p:nvPr/>
        </p:nvSpPr>
        <p:spPr>
          <a:xfrm>
            <a:off x="2823313" y="3845829"/>
            <a:ext cx="1252485" cy="79200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F7DA039A-BD33-4735-AD49-3AAF096B024B}"/>
              </a:ext>
            </a:extLst>
          </p:cNvPr>
          <p:cNvSpPr/>
          <p:nvPr/>
        </p:nvSpPr>
        <p:spPr>
          <a:xfrm>
            <a:off x="4427984" y="960088"/>
            <a:ext cx="367456" cy="6152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76" name="Rectangle : coins arrondis 75">
            <a:extLst>
              <a:ext uri="{FF2B5EF4-FFF2-40B4-BE49-F238E27FC236}">
                <a16:creationId xmlns:a16="http://schemas.microsoft.com/office/drawing/2014/main" id="{0895417E-A2A3-49BF-AAC8-0843E8E29CAA}"/>
              </a:ext>
            </a:extLst>
          </p:cNvPr>
          <p:cNvSpPr/>
          <p:nvPr/>
        </p:nvSpPr>
        <p:spPr>
          <a:xfrm>
            <a:off x="5004048" y="1805608"/>
            <a:ext cx="367456" cy="6152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5" name="Text Box 20"/>
          <p:cNvSpPr txBox="1">
            <a:spLocks noChangeArrowheads="1"/>
          </p:cNvSpPr>
          <p:nvPr/>
        </p:nvSpPr>
        <p:spPr bwMode="auto">
          <a:xfrm>
            <a:off x="0" y="-27384"/>
            <a:ext cx="9144000" cy="892552"/>
          </a:xfrm>
          <a:prstGeom prst="rect">
            <a:avLst/>
          </a:prstGeom>
          <a:solidFill>
            <a:srgbClr val="C0504D"/>
          </a:solidFill>
          <a:ln>
            <a:noFill/>
          </a:ln>
          <a:effectLst/>
        </p:spPr>
        <p:txBody>
          <a:bodyPr wrap="square">
            <a:spAutoFit/>
          </a:bodyPr>
          <a:lstStyle/>
          <a:p>
            <a:pPr algn="ctr"/>
            <a:endParaRPr lang="fr-CA" sz="800" dirty="0">
              <a:solidFill>
                <a:schemeClr val="bg1"/>
              </a:solidFill>
            </a:endParaRPr>
          </a:p>
          <a:p>
            <a:pPr algn="ctr"/>
            <a:r>
              <a:rPr lang="fr-CA" sz="3600" dirty="0" err="1">
                <a:solidFill>
                  <a:schemeClr val="bg1"/>
                </a:solidFill>
              </a:rPr>
              <a:t>Mechanistic</a:t>
            </a:r>
            <a:r>
              <a:rPr lang="fr-CA" sz="3600" dirty="0">
                <a:solidFill>
                  <a:schemeClr val="bg1"/>
                </a:solidFill>
              </a:rPr>
              <a:t> </a:t>
            </a:r>
            <a:r>
              <a:rPr lang="fr-CA" sz="3600" dirty="0" err="1">
                <a:solidFill>
                  <a:schemeClr val="bg1"/>
                </a:solidFill>
              </a:rPr>
              <a:t>functional</a:t>
            </a:r>
            <a:r>
              <a:rPr lang="fr-CA" sz="3600" dirty="0">
                <a:solidFill>
                  <a:schemeClr val="bg1"/>
                </a:solidFill>
              </a:rPr>
              <a:t> </a:t>
            </a:r>
            <a:r>
              <a:rPr lang="fr-CA" sz="3600" dirty="0" err="1">
                <a:solidFill>
                  <a:schemeClr val="bg1"/>
                </a:solidFill>
              </a:rPr>
              <a:t>response</a:t>
            </a:r>
            <a:endParaRPr lang="fr-CA" sz="3600" dirty="0">
              <a:solidFill>
                <a:schemeClr val="bg1"/>
              </a:solidFill>
            </a:endParaRPr>
          </a:p>
          <a:p>
            <a:pPr algn="ctr"/>
            <a:endParaRPr lang="fr-CA" sz="800" dirty="0">
              <a:solidFill>
                <a:schemeClr val="bg1"/>
              </a:solidFill>
            </a:endParaRP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7F96646E-2D9B-4D5C-BB3C-B46C98B77E9E}"/>
              </a:ext>
            </a:extLst>
          </p:cNvPr>
          <p:cNvSpPr txBox="1"/>
          <p:nvPr/>
        </p:nvSpPr>
        <p:spPr>
          <a:xfrm>
            <a:off x="401140" y="5153000"/>
            <a:ext cx="83417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200" dirty="0"/>
              <a:t>What if multiple prey types can be consumed? </a:t>
            </a:r>
            <a:endParaRPr lang="fr-CA" sz="3200" dirty="0"/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864499C5-4B3A-4163-BEE2-EE2AA910DF8D}"/>
              </a:ext>
            </a:extLst>
          </p:cNvPr>
          <p:cNvSpPr txBox="1"/>
          <p:nvPr/>
        </p:nvSpPr>
        <p:spPr>
          <a:xfrm>
            <a:off x="1907704" y="3976608"/>
            <a:ext cx="23051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i="1" dirty="0" err="1"/>
              <a:t>T</a:t>
            </a:r>
            <a:r>
              <a:rPr lang="en-CA" sz="2400" i="1" baseline="-25000" dirty="0" err="1"/>
              <a:t>s</a:t>
            </a:r>
            <a:r>
              <a:rPr lang="en-CA" sz="2400" dirty="0"/>
              <a:t> + </a:t>
            </a:r>
            <a:r>
              <a:rPr lang="en-CA" sz="2400" i="1" dirty="0" err="1"/>
              <a:t>aT</a:t>
            </a:r>
            <a:r>
              <a:rPr lang="en-CA" sz="2400" i="1" baseline="-25000" dirty="0" err="1"/>
              <a:t>s</a:t>
            </a:r>
            <a:r>
              <a:rPr lang="en-CA" sz="2400" baseline="-25000" dirty="0"/>
              <a:t>        </a:t>
            </a:r>
            <a:r>
              <a:rPr lang="en-CA" sz="2400" dirty="0"/>
              <a:t>(</a:t>
            </a:r>
            <a:r>
              <a:rPr lang="en-CA" sz="2400" i="1" dirty="0" err="1"/>
              <a:t>N</a:t>
            </a:r>
            <a:r>
              <a:rPr lang="en-CA" sz="2400" i="1" baseline="-25000" dirty="0" err="1"/>
              <a:t>i</a:t>
            </a:r>
            <a:r>
              <a:rPr lang="en-CA" sz="2400" i="1" dirty="0" err="1"/>
              <a:t>h</a:t>
            </a:r>
            <a:r>
              <a:rPr lang="en-CA" sz="2400" i="1" baseline="-25000" dirty="0" err="1"/>
              <a:t>i</a:t>
            </a:r>
            <a:r>
              <a:rPr lang="en-CA" sz="2400" i="1" dirty="0" err="1"/>
              <a:t>p</a:t>
            </a:r>
            <a:r>
              <a:rPr lang="en-CA" sz="2400" i="1" baseline="-25000" dirty="0" err="1"/>
              <a:t>i</a:t>
            </a:r>
            <a:r>
              <a:rPr lang="en-CA" sz="2400" dirty="0"/>
              <a:t>)</a:t>
            </a:r>
            <a:endParaRPr lang="fr-CA" sz="2400" dirty="0"/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79960BC8-8BDC-46B1-A7FC-DA1F10FA072B}"/>
              </a:ext>
            </a:extLst>
          </p:cNvPr>
          <p:cNvSpPr txBox="1"/>
          <p:nvPr/>
        </p:nvSpPr>
        <p:spPr>
          <a:xfrm>
            <a:off x="2840807" y="3760584"/>
            <a:ext cx="437940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600" dirty="0"/>
              <a:t> M</a:t>
            </a:r>
          </a:p>
          <a:p>
            <a:endParaRPr lang="en-CA" sz="2000" dirty="0"/>
          </a:p>
          <a:p>
            <a:r>
              <a:rPr lang="en-CA" sz="1600" i="1" dirty="0" err="1"/>
              <a:t>i</a:t>
            </a:r>
            <a:r>
              <a:rPr lang="en-CA" sz="1600" dirty="0"/>
              <a:t>=1</a:t>
            </a:r>
            <a:endParaRPr lang="fr-CA" sz="1600" dirty="0"/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71C650CC-C13A-4D40-8AD4-F420C9FC463D}"/>
              </a:ext>
            </a:extLst>
          </p:cNvPr>
          <p:cNvSpPr txBox="1"/>
          <p:nvPr/>
        </p:nvSpPr>
        <p:spPr>
          <a:xfrm>
            <a:off x="2768799" y="3811687"/>
            <a:ext cx="51809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4400" dirty="0">
                <a:sym typeface="Symbol"/>
              </a:rPr>
              <a:t></a:t>
            </a:r>
            <a:endParaRPr lang="fr-CA" sz="4400" dirty="0"/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8F710CC0-8951-458D-B943-5356D7ED6B68}"/>
              </a:ext>
            </a:extLst>
          </p:cNvPr>
          <p:cNvSpPr txBox="1"/>
          <p:nvPr/>
        </p:nvSpPr>
        <p:spPr>
          <a:xfrm>
            <a:off x="2292006" y="3040504"/>
            <a:ext cx="15599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i="1" dirty="0" err="1"/>
              <a:t>aT</a:t>
            </a:r>
            <a:r>
              <a:rPr lang="en-CA" sz="2400" i="1" baseline="-25000" dirty="0" err="1"/>
              <a:t>s</a:t>
            </a:r>
            <a:r>
              <a:rPr lang="en-CA" sz="2400" baseline="-25000" dirty="0"/>
              <a:t>        </a:t>
            </a:r>
            <a:r>
              <a:rPr lang="en-CA" sz="2400" dirty="0"/>
              <a:t>(</a:t>
            </a:r>
            <a:r>
              <a:rPr lang="en-CA" sz="2400" i="1" dirty="0" err="1"/>
              <a:t>N</a:t>
            </a:r>
            <a:r>
              <a:rPr lang="en-CA" sz="2400" i="1" baseline="-25000" dirty="0" err="1"/>
              <a:t>i</a:t>
            </a:r>
            <a:r>
              <a:rPr lang="en-CA" sz="2400" i="1" dirty="0" err="1"/>
              <a:t>p</a:t>
            </a:r>
            <a:r>
              <a:rPr lang="en-CA" sz="2400" i="1" baseline="-25000" dirty="0" err="1"/>
              <a:t>i</a:t>
            </a:r>
            <a:r>
              <a:rPr lang="en-CA" sz="2400" dirty="0"/>
              <a:t>)</a:t>
            </a:r>
            <a:endParaRPr lang="fr-CA" sz="2400" dirty="0"/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61F4185F-DD2B-47BD-9ABD-D819F6A83F6F}"/>
              </a:ext>
            </a:extLst>
          </p:cNvPr>
          <p:cNvSpPr txBox="1"/>
          <p:nvPr/>
        </p:nvSpPr>
        <p:spPr>
          <a:xfrm>
            <a:off x="2759682" y="2824480"/>
            <a:ext cx="437940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600" dirty="0"/>
              <a:t> M</a:t>
            </a:r>
          </a:p>
          <a:p>
            <a:endParaRPr lang="en-CA" sz="2000" dirty="0"/>
          </a:p>
          <a:p>
            <a:r>
              <a:rPr lang="en-CA" sz="1600" i="1" dirty="0" err="1"/>
              <a:t>i</a:t>
            </a:r>
            <a:r>
              <a:rPr lang="en-CA" sz="1600" dirty="0"/>
              <a:t>=1</a:t>
            </a:r>
            <a:endParaRPr lang="fr-CA" sz="1600" dirty="0"/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D28AB7EB-DF9C-4D01-B065-0DA0D3901B45}"/>
              </a:ext>
            </a:extLst>
          </p:cNvPr>
          <p:cNvSpPr txBox="1"/>
          <p:nvPr/>
        </p:nvSpPr>
        <p:spPr>
          <a:xfrm>
            <a:off x="2685757" y="2875583"/>
            <a:ext cx="51809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4400" dirty="0">
                <a:sym typeface="Symbol"/>
              </a:rPr>
              <a:t></a:t>
            </a:r>
            <a:endParaRPr lang="fr-CA" sz="4400" dirty="0"/>
          </a:p>
        </p:txBody>
      </p:sp>
      <p:cxnSp>
        <p:nvCxnSpPr>
          <p:cNvPr id="46" name="Connecteur droit 45">
            <a:extLst>
              <a:ext uri="{FF2B5EF4-FFF2-40B4-BE49-F238E27FC236}">
                <a16:creationId xmlns:a16="http://schemas.microsoft.com/office/drawing/2014/main" id="{B14CF276-9262-4A0A-AADD-3F86FDA2AD1A}"/>
              </a:ext>
            </a:extLst>
          </p:cNvPr>
          <p:cNvCxnSpPr/>
          <p:nvPr/>
        </p:nvCxnSpPr>
        <p:spPr>
          <a:xfrm>
            <a:off x="1907704" y="3811687"/>
            <a:ext cx="2088232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ZoneTexte 46">
            <a:extLst>
              <a:ext uri="{FF2B5EF4-FFF2-40B4-BE49-F238E27FC236}">
                <a16:creationId xmlns:a16="http://schemas.microsoft.com/office/drawing/2014/main" id="{92989F1C-167E-444F-B7B8-3F5F0EEA3ABC}"/>
              </a:ext>
            </a:extLst>
          </p:cNvPr>
          <p:cNvSpPr txBox="1"/>
          <p:nvPr/>
        </p:nvSpPr>
        <p:spPr>
          <a:xfrm>
            <a:off x="5037163" y="3976608"/>
            <a:ext cx="20040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1 + </a:t>
            </a:r>
            <a:r>
              <a:rPr lang="en-CA" sz="2400" i="1" dirty="0"/>
              <a:t>a</a:t>
            </a:r>
            <a:r>
              <a:rPr lang="en-CA" sz="2400" baseline="-25000" dirty="0"/>
              <a:t>        </a:t>
            </a:r>
            <a:r>
              <a:rPr lang="en-CA" sz="2400" dirty="0"/>
              <a:t>(</a:t>
            </a:r>
            <a:r>
              <a:rPr lang="en-CA" sz="2400" i="1" dirty="0" err="1"/>
              <a:t>N</a:t>
            </a:r>
            <a:r>
              <a:rPr lang="en-CA" sz="2400" i="1" baseline="-25000" dirty="0" err="1"/>
              <a:t>i</a:t>
            </a:r>
            <a:r>
              <a:rPr lang="en-CA" sz="2400" i="1" dirty="0" err="1"/>
              <a:t>h</a:t>
            </a:r>
            <a:r>
              <a:rPr lang="en-CA" sz="2400" i="1" baseline="-25000" dirty="0" err="1"/>
              <a:t>i</a:t>
            </a:r>
            <a:r>
              <a:rPr lang="en-CA" sz="2400" i="1" dirty="0" err="1"/>
              <a:t>p</a:t>
            </a:r>
            <a:r>
              <a:rPr lang="en-CA" sz="2400" i="1" baseline="-25000" dirty="0" err="1"/>
              <a:t>i</a:t>
            </a:r>
            <a:r>
              <a:rPr lang="en-CA" sz="2400" dirty="0"/>
              <a:t>)</a:t>
            </a:r>
            <a:endParaRPr lang="fr-CA" sz="2400" dirty="0"/>
          </a:p>
        </p:txBody>
      </p:sp>
      <p:sp>
        <p:nvSpPr>
          <p:cNvPr id="48" name="ZoneTexte 47">
            <a:extLst>
              <a:ext uri="{FF2B5EF4-FFF2-40B4-BE49-F238E27FC236}">
                <a16:creationId xmlns:a16="http://schemas.microsoft.com/office/drawing/2014/main" id="{5AFAE6F7-FC95-4420-AD97-08333689E776}"/>
              </a:ext>
            </a:extLst>
          </p:cNvPr>
          <p:cNvSpPr txBox="1"/>
          <p:nvPr/>
        </p:nvSpPr>
        <p:spPr>
          <a:xfrm>
            <a:off x="5710093" y="3760584"/>
            <a:ext cx="437940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600" dirty="0"/>
              <a:t> M</a:t>
            </a:r>
          </a:p>
          <a:p>
            <a:endParaRPr lang="en-CA" sz="2000" dirty="0"/>
          </a:p>
          <a:p>
            <a:r>
              <a:rPr lang="en-CA" sz="1600" i="1" dirty="0" err="1"/>
              <a:t>i</a:t>
            </a:r>
            <a:r>
              <a:rPr lang="en-CA" sz="1600" dirty="0"/>
              <a:t>=1</a:t>
            </a:r>
            <a:endParaRPr lang="fr-CA" sz="1600" dirty="0"/>
          </a:p>
        </p:txBody>
      </p:sp>
      <p:sp>
        <p:nvSpPr>
          <p:cNvPr id="49" name="ZoneTexte 48">
            <a:extLst>
              <a:ext uri="{FF2B5EF4-FFF2-40B4-BE49-F238E27FC236}">
                <a16:creationId xmlns:a16="http://schemas.microsoft.com/office/drawing/2014/main" id="{7DD71F48-6576-4E2C-8EAD-298338BE544B}"/>
              </a:ext>
            </a:extLst>
          </p:cNvPr>
          <p:cNvSpPr txBox="1"/>
          <p:nvPr/>
        </p:nvSpPr>
        <p:spPr>
          <a:xfrm>
            <a:off x="5638085" y="3811687"/>
            <a:ext cx="51809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4400" dirty="0">
                <a:sym typeface="Symbol"/>
              </a:rPr>
              <a:t></a:t>
            </a:r>
            <a:endParaRPr lang="fr-CA" sz="4400" dirty="0"/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1A75D647-6380-4EDE-97C6-9FA35D152FD1}"/>
              </a:ext>
            </a:extLst>
          </p:cNvPr>
          <p:cNvSpPr txBox="1"/>
          <p:nvPr/>
        </p:nvSpPr>
        <p:spPr>
          <a:xfrm>
            <a:off x="5308580" y="3040504"/>
            <a:ext cx="13516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i="1" dirty="0"/>
              <a:t>a</a:t>
            </a:r>
            <a:r>
              <a:rPr lang="en-CA" sz="2400" baseline="-25000" dirty="0"/>
              <a:t>        </a:t>
            </a:r>
            <a:r>
              <a:rPr lang="en-CA" sz="2400" dirty="0"/>
              <a:t>(</a:t>
            </a:r>
            <a:r>
              <a:rPr lang="en-CA" sz="2400" i="1" dirty="0" err="1"/>
              <a:t>N</a:t>
            </a:r>
            <a:r>
              <a:rPr lang="en-CA" sz="2400" i="1" baseline="-25000" dirty="0" err="1"/>
              <a:t>i</a:t>
            </a:r>
            <a:r>
              <a:rPr lang="en-CA" sz="2400" i="1" dirty="0" err="1"/>
              <a:t>p</a:t>
            </a:r>
            <a:r>
              <a:rPr lang="en-CA" sz="2400" i="1" baseline="-25000" dirty="0" err="1"/>
              <a:t>i</a:t>
            </a:r>
            <a:r>
              <a:rPr lang="en-CA" sz="2400" dirty="0"/>
              <a:t>)</a:t>
            </a:r>
            <a:endParaRPr lang="fr-CA" sz="2400" dirty="0"/>
          </a:p>
        </p:txBody>
      </p:sp>
      <p:sp>
        <p:nvSpPr>
          <p:cNvPr id="51" name="ZoneTexte 50">
            <a:extLst>
              <a:ext uri="{FF2B5EF4-FFF2-40B4-BE49-F238E27FC236}">
                <a16:creationId xmlns:a16="http://schemas.microsoft.com/office/drawing/2014/main" id="{EC8F0A76-4504-46AD-BE4A-56C439DC42EC}"/>
              </a:ext>
            </a:extLst>
          </p:cNvPr>
          <p:cNvSpPr txBox="1"/>
          <p:nvPr/>
        </p:nvSpPr>
        <p:spPr>
          <a:xfrm>
            <a:off x="5493142" y="2875583"/>
            <a:ext cx="51809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4400" dirty="0">
                <a:sym typeface="Symbol"/>
              </a:rPr>
              <a:t></a:t>
            </a:r>
            <a:endParaRPr lang="fr-CA" sz="4400" dirty="0"/>
          </a:p>
        </p:txBody>
      </p:sp>
      <p:cxnSp>
        <p:nvCxnSpPr>
          <p:cNvPr id="52" name="Connecteur droit 51">
            <a:extLst>
              <a:ext uri="{FF2B5EF4-FFF2-40B4-BE49-F238E27FC236}">
                <a16:creationId xmlns:a16="http://schemas.microsoft.com/office/drawing/2014/main" id="{11621247-4F4D-475A-A810-2CA2D1A226B5}"/>
              </a:ext>
            </a:extLst>
          </p:cNvPr>
          <p:cNvCxnSpPr/>
          <p:nvPr/>
        </p:nvCxnSpPr>
        <p:spPr>
          <a:xfrm>
            <a:off x="5037163" y="3811687"/>
            <a:ext cx="1766158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Rectangle 14">
            <a:extLst>
              <a:ext uri="{FF2B5EF4-FFF2-40B4-BE49-F238E27FC236}">
                <a16:creationId xmlns:a16="http://schemas.microsoft.com/office/drawing/2014/main" id="{E1E4E55F-4E1C-4730-9E73-A9711921CE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50504" y="3356992"/>
            <a:ext cx="457200" cy="9144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CA"/>
          </a:p>
        </p:txBody>
      </p:sp>
      <p:sp>
        <p:nvSpPr>
          <p:cNvPr id="54" name="Text Box 15">
            <a:extLst>
              <a:ext uri="{FF2B5EF4-FFF2-40B4-BE49-F238E27FC236}">
                <a16:creationId xmlns:a16="http://schemas.microsoft.com/office/drawing/2014/main" id="{99EEDCA5-FE06-44F5-9618-7CA6C10DAE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07642" y="3433192"/>
            <a:ext cx="500062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fr-CA" sz="4400" b="0"/>
              <a:t>=</a:t>
            </a:r>
            <a:endParaRPr lang="en-CA" sz="4400" b="0"/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6A30C1D9-2E12-4AC5-8FFD-D1D2DC046BA8}"/>
              </a:ext>
            </a:extLst>
          </p:cNvPr>
          <p:cNvSpPr txBox="1"/>
          <p:nvPr/>
        </p:nvSpPr>
        <p:spPr>
          <a:xfrm>
            <a:off x="1028576" y="3415978"/>
            <a:ext cx="6158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400" i="1" dirty="0"/>
              <a:t>I</a:t>
            </a:r>
            <a:endParaRPr lang="fr-CA" i="1" dirty="0"/>
          </a:p>
        </p:txBody>
      </p:sp>
      <p:sp>
        <p:nvSpPr>
          <p:cNvPr id="56" name="Rectangle 14">
            <a:extLst>
              <a:ext uri="{FF2B5EF4-FFF2-40B4-BE49-F238E27FC236}">
                <a16:creationId xmlns:a16="http://schemas.microsoft.com/office/drawing/2014/main" id="{A597C74B-B2D0-404B-99DE-64E6D028B1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98838" y="3356992"/>
            <a:ext cx="457200" cy="9144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CA"/>
          </a:p>
        </p:txBody>
      </p:sp>
      <p:sp>
        <p:nvSpPr>
          <p:cNvPr id="57" name="Text Box 15">
            <a:extLst>
              <a:ext uri="{FF2B5EF4-FFF2-40B4-BE49-F238E27FC236}">
                <a16:creationId xmlns:a16="http://schemas.microsoft.com/office/drawing/2014/main" id="{2BB51786-D87F-459F-9940-57F7ECBDBF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55976" y="3433192"/>
            <a:ext cx="500062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fr-CA" sz="4400" b="0"/>
              <a:t>=</a:t>
            </a:r>
            <a:endParaRPr lang="en-CA" sz="4400" b="0"/>
          </a:p>
        </p:txBody>
      </p:sp>
      <p:sp>
        <p:nvSpPr>
          <p:cNvPr id="58" name="ZoneTexte 57">
            <a:extLst>
              <a:ext uri="{FF2B5EF4-FFF2-40B4-BE49-F238E27FC236}">
                <a16:creationId xmlns:a16="http://schemas.microsoft.com/office/drawing/2014/main" id="{E9859B01-FC0B-4E01-9A65-42C0611C4B39}"/>
              </a:ext>
            </a:extLst>
          </p:cNvPr>
          <p:cNvSpPr txBox="1"/>
          <p:nvPr/>
        </p:nvSpPr>
        <p:spPr>
          <a:xfrm>
            <a:off x="587228" y="5098484"/>
            <a:ext cx="81556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Where </a:t>
            </a:r>
            <a:r>
              <a:rPr lang="en-CA" sz="2400" i="1" dirty="0"/>
              <a:t>p</a:t>
            </a:r>
            <a:r>
              <a:rPr lang="en-CA" sz="2400" i="1" baseline="-25000" dirty="0"/>
              <a:t>i</a:t>
            </a:r>
            <a:r>
              <a:rPr lang="en-CA" sz="2400" i="1" dirty="0"/>
              <a:t> </a:t>
            </a:r>
            <a:r>
              <a:rPr lang="en-CA" sz="2400" dirty="0"/>
              <a:t>indicates whether (value of 1) are not (value of 0) type </a:t>
            </a:r>
            <a:r>
              <a:rPr lang="en-CA" sz="2400" i="1" dirty="0" err="1"/>
              <a:t>i</a:t>
            </a:r>
            <a:r>
              <a:rPr lang="en-CA" sz="2400" dirty="0"/>
              <a:t> prey is consumed whenever encountered </a:t>
            </a:r>
            <a:endParaRPr lang="fr-CA" sz="2400" dirty="0"/>
          </a:p>
        </p:txBody>
      </p:sp>
      <p:sp>
        <p:nvSpPr>
          <p:cNvPr id="60" name="ZoneTexte 59">
            <a:extLst>
              <a:ext uri="{FF2B5EF4-FFF2-40B4-BE49-F238E27FC236}">
                <a16:creationId xmlns:a16="http://schemas.microsoft.com/office/drawing/2014/main" id="{113AEB1A-4FE0-4F46-A543-E94074D525F6}"/>
              </a:ext>
            </a:extLst>
          </p:cNvPr>
          <p:cNvSpPr txBox="1"/>
          <p:nvPr/>
        </p:nvSpPr>
        <p:spPr>
          <a:xfrm>
            <a:off x="5574220" y="2824480"/>
            <a:ext cx="437940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600" dirty="0"/>
              <a:t> M</a:t>
            </a:r>
          </a:p>
          <a:p>
            <a:endParaRPr lang="en-CA" sz="2000" dirty="0"/>
          </a:p>
          <a:p>
            <a:r>
              <a:rPr lang="en-CA" sz="1600" i="1" dirty="0" err="1"/>
              <a:t>i</a:t>
            </a:r>
            <a:r>
              <a:rPr lang="en-CA" sz="1600" dirty="0"/>
              <a:t>=1</a:t>
            </a:r>
            <a:endParaRPr lang="fr-CA" sz="1600" dirty="0"/>
          </a:p>
        </p:txBody>
      </p:sp>
      <p:grpSp>
        <p:nvGrpSpPr>
          <p:cNvPr id="4" name="Groupe 3">
            <a:extLst>
              <a:ext uri="{FF2B5EF4-FFF2-40B4-BE49-F238E27FC236}">
                <a16:creationId xmlns:a16="http://schemas.microsoft.com/office/drawing/2014/main" id="{7BDE4702-E5BE-4D5F-B535-2EFD716F9FEE}"/>
              </a:ext>
            </a:extLst>
          </p:cNvPr>
          <p:cNvGrpSpPr/>
          <p:nvPr/>
        </p:nvGrpSpPr>
        <p:grpSpPr>
          <a:xfrm>
            <a:off x="4427984" y="960088"/>
            <a:ext cx="3816424" cy="1532808"/>
            <a:chOff x="4427984" y="960088"/>
            <a:chExt cx="3816424" cy="1532808"/>
          </a:xfrm>
        </p:grpSpPr>
        <p:sp>
          <p:nvSpPr>
            <p:cNvPr id="62" name="Rectangle 14">
              <a:extLst>
                <a:ext uri="{FF2B5EF4-FFF2-40B4-BE49-F238E27FC236}">
                  <a16:creationId xmlns:a16="http://schemas.microsoft.com/office/drawing/2014/main" id="{FB6A5A1F-FB32-4396-B2F0-2E8F3A2FCE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8582" y="1304429"/>
              <a:ext cx="616249" cy="914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CA"/>
            </a:p>
          </p:txBody>
        </p:sp>
        <p:sp>
          <p:nvSpPr>
            <p:cNvPr id="63" name="ZoneTexte 62">
              <a:extLst>
                <a:ext uri="{FF2B5EF4-FFF2-40B4-BE49-F238E27FC236}">
                  <a16:creationId xmlns:a16="http://schemas.microsoft.com/office/drawing/2014/main" id="{B37D1B54-ADA3-49AC-8F66-0A4DBAD6F42E}"/>
                </a:ext>
              </a:extLst>
            </p:cNvPr>
            <p:cNvSpPr txBox="1"/>
            <p:nvPr/>
          </p:nvSpPr>
          <p:spPr>
            <a:xfrm>
              <a:off x="4898018" y="1320128"/>
              <a:ext cx="56648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4400" i="1" dirty="0"/>
                <a:t>I</a:t>
              </a:r>
              <a:endParaRPr lang="fr-CA" i="1" dirty="0"/>
            </a:p>
          </p:txBody>
        </p:sp>
        <p:sp>
          <p:nvSpPr>
            <p:cNvPr id="64" name="Text Box 15">
              <a:extLst>
                <a:ext uri="{FF2B5EF4-FFF2-40B4-BE49-F238E27FC236}">
                  <a16:creationId xmlns:a16="http://schemas.microsoft.com/office/drawing/2014/main" id="{E5E578B6-156F-49CA-8682-DAAECB08CE2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64646" y="1328784"/>
              <a:ext cx="500062" cy="762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fr-CA" sz="4400" b="0" dirty="0"/>
                <a:t>=</a:t>
              </a:r>
              <a:endParaRPr lang="en-CA" sz="4400" b="0" dirty="0"/>
            </a:p>
          </p:txBody>
        </p:sp>
        <p:sp>
          <p:nvSpPr>
            <p:cNvPr id="65" name="Text Box 11">
              <a:extLst>
                <a:ext uri="{FF2B5EF4-FFF2-40B4-BE49-F238E27FC236}">
                  <a16:creationId xmlns:a16="http://schemas.microsoft.com/office/drawing/2014/main" id="{52A90A1B-44B9-4FC8-A740-F39B5498434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27984" y="960088"/>
              <a:ext cx="3536950" cy="762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r>
                <a:rPr lang="fr-CA" sz="4400" b="0" i="1" dirty="0"/>
                <a:t> 	    </a:t>
              </a:r>
              <a:r>
                <a:rPr lang="fr-CA" sz="4400" b="0" i="1" dirty="0" err="1">
                  <a:sym typeface="Symbol"/>
                </a:rPr>
                <a:t>aNT</a:t>
              </a:r>
              <a:r>
                <a:rPr lang="fr-CA" sz="4400" b="0" i="1" baseline="-25000" dirty="0" err="1">
                  <a:sym typeface="Symbol"/>
                </a:rPr>
                <a:t>s</a:t>
              </a:r>
              <a:endParaRPr lang="en-CA" sz="4400" b="0" i="1" baseline="-25000" dirty="0"/>
            </a:p>
          </p:txBody>
        </p:sp>
        <p:sp>
          <p:nvSpPr>
            <p:cNvPr id="67" name="Text Box 12">
              <a:extLst>
                <a:ext uri="{FF2B5EF4-FFF2-40B4-BE49-F238E27FC236}">
                  <a16:creationId xmlns:a16="http://schemas.microsoft.com/office/drawing/2014/main" id="{43E02F1C-FF7C-4F87-8578-EF45D5F7778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95220" y="1723455"/>
              <a:ext cx="2749188" cy="76944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r>
                <a:rPr lang="fr-CA" sz="4400" b="0" i="1" dirty="0"/>
                <a:t>T</a:t>
              </a:r>
              <a:r>
                <a:rPr lang="fr-CA" sz="4400" b="0" i="1" baseline="-25000" dirty="0"/>
                <a:t>s</a:t>
              </a:r>
              <a:r>
                <a:rPr lang="fr-CA" sz="4400" b="0" dirty="0"/>
                <a:t> + </a:t>
              </a:r>
              <a:r>
                <a:rPr lang="fr-CA" sz="4400" b="0" i="1" dirty="0" err="1"/>
                <a:t>aNT</a:t>
              </a:r>
              <a:r>
                <a:rPr lang="fr-CA" sz="4400" b="0" i="1" baseline="-25000" dirty="0" err="1"/>
                <a:t>s</a:t>
              </a:r>
              <a:r>
                <a:rPr lang="fr-CA" sz="4400" b="0" dirty="0" err="1"/>
                <a:t>×</a:t>
              </a:r>
              <a:r>
                <a:rPr lang="fr-CA" sz="4400" b="0" i="1" dirty="0" err="1"/>
                <a:t>h</a:t>
              </a:r>
              <a:endParaRPr lang="en-CA" sz="4400" b="0" i="1" dirty="0"/>
            </a:p>
          </p:txBody>
        </p:sp>
        <p:sp>
          <p:nvSpPr>
            <p:cNvPr id="68" name="Line 13">
              <a:extLst>
                <a:ext uri="{FF2B5EF4-FFF2-40B4-BE49-F238E27FC236}">
                  <a16:creationId xmlns:a16="http://schemas.microsoft.com/office/drawing/2014/main" id="{A6140D08-DBC8-4096-9EAC-9E2AF558DE4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696517" y="1744735"/>
              <a:ext cx="2475882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CA"/>
            </a:p>
          </p:txBody>
        </p:sp>
      </p:grpSp>
      <p:grpSp>
        <p:nvGrpSpPr>
          <p:cNvPr id="69" name="Groupe 68">
            <a:extLst>
              <a:ext uri="{FF2B5EF4-FFF2-40B4-BE49-F238E27FC236}">
                <a16:creationId xmlns:a16="http://schemas.microsoft.com/office/drawing/2014/main" id="{6C00236D-AACB-468B-B552-4B6AD56F672E}"/>
              </a:ext>
            </a:extLst>
          </p:cNvPr>
          <p:cNvGrpSpPr/>
          <p:nvPr/>
        </p:nvGrpSpPr>
        <p:grpSpPr>
          <a:xfrm>
            <a:off x="2627784" y="908720"/>
            <a:ext cx="3816424" cy="1532808"/>
            <a:chOff x="4427984" y="960088"/>
            <a:chExt cx="3816424" cy="1532808"/>
          </a:xfrm>
        </p:grpSpPr>
        <p:sp>
          <p:nvSpPr>
            <p:cNvPr id="70" name="Rectangle 14">
              <a:extLst>
                <a:ext uri="{FF2B5EF4-FFF2-40B4-BE49-F238E27FC236}">
                  <a16:creationId xmlns:a16="http://schemas.microsoft.com/office/drawing/2014/main" id="{9CA59946-E10F-4515-9360-F2761CF4F5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8582" y="1304429"/>
              <a:ext cx="616249" cy="914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CA"/>
            </a:p>
          </p:txBody>
        </p:sp>
        <p:sp>
          <p:nvSpPr>
            <p:cNvPr id="71" name="ZoneTexte 70">
              <a:extLst>
                <a:ext uri="{FF2B5EF4-FFF2-40B4-BE49-F238E27FC236}">
                  <a16:creationId xmlns:a16="http://schemas.microsoft.com/office/drawing/2014/main" id="{9E36FCCB-B9EA-4FC1-941F-4AE6527D4A4F}"/>
                </a:ext>
              </a:extLst>
            </p:cNvPr>
            <p:cNvSpPr txBox="1"/>
            <p:nvPr/>
          </p:nvSpPr>
          <p:spPr>
            <a:xfrm>
              <a:off x="4898018" y="1320128"/>
              <a:ext cx="56648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4400" i="1" dirty="0"/>
                <a:t>I</a:t>
              </a:r>
              <a:endParaRPr lang="fr-CA" i="1" dirty="0"/>
            </a:p>
          </p:txBody>
        </p:sp>
        <p:sp>
          <p:nvSpPr>
            <p:cNvPr id="72" name="Text Box 15">
              <a:extLst>
                <a:ext uri="{FF2B5EF4-FFF2-40B4-BE49-F238E27FC236}">
                  <a16:creationId xmlns:a16="http://schemas.microsoft.com/office/drawing/2014/main" id="{7F31078A-0F33-474B-9D2D-AD19F68E1DC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64646" y="1328784"/>
              <a:ext cx="500062" cy="762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fr-CA" sz="4400" b="0" dirty="0"/>
                <a:t>=</a:t>
              </a:r>
              <a:endParaRPr lang="en-CA" sz="4400" b="0" dirty="0"/>
            </a:p>
          </p:txBody>
        </p:sp>
        <p:sp>
          <p:nvSpPr>
            <p:cNvPr id="73" name="Text Box 11">
              <a:extLst>
                <a:ext uri="{FF2B5EF4-FFF2-40B4-BE49-F238E27FC236}">
                  <a16:creationId xmlns:a16="http://schemas.microsoft.com/office/drawing/2014/main" id="{D36A96CF-7404-438B-8CB9-48E19145F91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27984" y="960088"/>
              <a:ext cx="3536950" cy="762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r>
                <a:rPr lang="fr-CA" sz="4400" b="0" i="1" dirty="0"/>
                <a:t> 	    </a:t>
              </a:r>
              <a:r>
                <a:rPr lang="fr-CA" sz="4400" b="0" i="1" dirty="0" err="1">
                  <a:sym typeface="Symbol"/>
                </a:rPr>
                <a:t>aNT</a:t>
              </a:r>
              <a:r>
                <a:rPr lang="fr-CA" sz="4400" b="0" i="1" baseline="-25000" dirty="0" err="1">
                  <a:sym typeface="Symbol"/>
                </a:rPr>
                <a:t>s</a:t>
              </a:r>
              <a:endParaRPr lang="en-CA" sz="4400" b="0" i="1" baseline="-25000" dirty="0"/>
            </a:p>
          </p:txBody>
        </p:sp>
        <p:sp>
          <p:nvSpPr>
            <p:cNvPr id="74" name="Text Box 12">
              <a:extLst>
                <a:ext uri="{FF2B5EF4-FFF2-40B4-BE49-F238E27FC236}">
                  <a16:creationId xmlns:a16="http://schemas.microsoft.com/office/drawing/2014/main" id="{D768EE80-CF3C-478D-910F-BA6A835F25E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95220" y="1723455"/>
              <a:ext cx="2749188" cy="76944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r>
                <a:rPr lang="fr-CA" sz="4400" b="0" i="1" dirty="0"/>
                <a:t>T</a:t>
              </a:r>
              <a:r>
                <a:rPr lang="fr-CA" sz="4400" b="0" i="1" baseline="-25000" dirty="0"/>
                <a:t>s</a:t>
              </a:r>
              <a:r>
                <a:rPr lang="fr-CA" sz="4400" b="0" dirty="0"/>
                <a:t> + </a:t>
              </a:r>
              <a:r>
                <a:rPr lang="fr-CA" sz="4400" b="0" i="1" dirty="0" err="1"/>
                <a:t>aNT</a:t>
              </a:r>
              <a:r>
                <a:rPr lang="fr-CA" sz="4400" b="0" i="1" baseline="-25000" dirty="0" err="1"/>
                <a:t>s</a:t>
              </a:r>
              <a:r>
                <a:rPr lang="fr-CA" sz="4400" b="0" dirty="0" err="1"/>
                <a:t>×</a:t>
              </a:r>
              <a:r>
                <a:rPr lang="fr-CA" sz="4400" b="0" i="1" dirty="0" err="1"/>
                <a:t>h</a:t>
              </a:r>
              <a:endParaRPr lang="en-CA" sz="4400" b="0" i="1" dirty="0"/>
            </a:p>
          </p:txBody>
        </p:sp>
        <p:sp>
          <p:nvSpPr>
            <p:cNvPr id="75" name="Line 13">
              <a:extLst>
                <a:ext uri="{FF2B5EF4-FFF2-40B4-BE49-F238E27FC236}">
                  <a16:creationId xmlns:a16="http://schemas.microsoft.com/office/drawing/2014/main" id="{CD20D729-5914-41B9-A446-192D9BB13E4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696517" y="1744735"/>
              <a:ext cx="2475882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CA"/>
            </a:p>
          </p:txBody>
        </p:sp>
      </p:grpSp>
      <p:sp>
        <p:nvSpPr>
          <p:cNvPr id="79" name="Text Box 20">
            <a:extLst>
              <a:ext uri="{FF2B5EF4-FFF2-40B4-BE49-F238E27FC236}">
                <a16:creationId xmlns:a16="http://schemas.microsoft.com/office/drawing/2014/main" id="{CF2B95F8-DE0D-4BCF-B6C8-CF6C828B6D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-55840"/>
            <a:ext cx="9180512" cy="892552"/>
          </a:xfrm>
          <a:prstGeom prst="rect">
            <a:avLst/>
          </a:prstGeom>
          <a:solidFill>
            <a:srgbClr val="C0504D"/>
          </a:solidFill>
          <a:ln>
            <a:noFill/>
          </a:ln>
          <a:effectLst/>
        </p:spPr>
        <p:txBody>
          <a:bodyPr wrap="square">
            <a:spAutoFit/>
          </a:bodyPr>
          <a:lstStyle/>
          <a:p>
            <a:pPr algn="ctr"/>
            <a:endParaRPr lang="fr-CA" sz="800" dirty="0">
              <a:solidFill>
                <a:schemeClr val="bg1"/>
              </a:solidFill>
            </a:endParaRPr>
          </a:p>
          <a:p>
            <a:pPr algn="ctr"/>
            <a:r>
              <a:rPr lang="fr-CA" sz="3600" dirty="0" err="1">
                <a:solidFill>
                  <a:schemeClr val="bg1"/>
                </a:solidFill>
              </a:rPr>
              <a:t>Multispecies</a:t>
            </a:r>
            <a:r>
              <a:rPr lang="fr-CA" sz="3600" dirty="0">
                <a:solidFill>
                  <a:schemeClr val="bg1"/>
                </a:solidFill>
              </a:rPr>
              <a:t> </a:t>
            </a:r>
            <a:r>
              <a:rPr lang="fr-CA" sz="3600" dirty="0" err="1">
                <a:solidFill>
                  <a:schemeClr val="bg1"/>
                </a:solidFill>
              </a:rPr>
              <a:t>mechanistic</a:t>
            </a:r>
            <a:r>
              <a:rPr lang="fr-CA" sz="3600" dirty="0">
                <a:solidFill>
                  <a:schemeClr val="bg1"/>
                </a:solidFill>
              </a:rPr>
              <a:t> </a:t>
            </a:r>
            <a:r>
              <a:rPr lang="fr-CA" sz="3600" dirty="0" err="1">
                <a:solidFill>
                  <a:schemeClr val="bg1"/>
                </a:solidFill>
              </a:rPr>
              <a:t>functional</a:t>
            </a:r>
            <a:r>
              <a:rPr lang="fr-CA" sz="3600" dirty="0">
                <a:solidFill>
                  <a:schemeClr val="bg1"/>
                </a:solidFill>
              </a:rPr>
              <a:t> </a:t>
            </a:r>
            <a:r>
              <a:rPr lang="fr-CA" sz="3600" dirty="0" err="1">
                <a:solidFill>
                  <a:schemeClr val="bg1"/>
                </a:solidFill>
              </a:rPr>
              <a:t>response</a:t>
            </a:r>
            <a:endParaRPr lang="fr-CA" sz="3600" dirty="0">
              <a:solidFill>
                <a:schemeClr val="bg1"/>
              </a:solidFill>
            </a:endParaRPr>
          </a:p>
          <a:p>
            <a:pPr algn="ctr"/>
            <a:endParaRPr lang="fr-CA" sz="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5683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25 0.00023 L -0.1967 -0.0081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722" y="-4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 animBg="1"/>
      <p:bldP spid="77" grpId="1" animBg="1"/>
      <p:bldP spid="78" grpId="0" animBg="1"/>
      <p:bldP spid="78" grpId="1" animBg="1"/>
      <p:bldP spid="5" grpId="0" animBg="1"/>
      <p:bldP spid="5" grpId="1" animBg="1"/>
      <p:bldP spid="76" grpId="0" animBg="1"/>
      <p:bldP spid="76" grpId="1" animBg="1"/>
      <p:bldP spid="15" grpId="0" animBg="1"/>
      <p:bldP spid="30" grpId="0"/>
      <p:bldP spid="30" grpId="1"/>
      <p:bldP spid="37" grpId="0"/>
      <p:bldP spid="41" grpId="0"/>
      <p:bldP spid="42" grpId="0"/>
      <p:bldP spid="43" grpId="0"/>
      <p:bldP spid="44" grpId="0"/>
      <p:bldP spid="45" grpId="0"/>
      <p:bldP spid="47" grpId="0"/>
      <p:bldP spid="48" grpId="0"/>
      <p:bldP spid="49" grpId="0"/>
      <p:bldP spid="50" grpId="0"/>
      <p:bldP spid="51" grpId="0"/>
      <p:bldP spid="53" grpId="0" animBg="1"/>
      <p:bldP spid="54" grpId="0"/>
      <p:bldP spid="55" grpId="0"/>
      <p:bldP spid="56" grpId="0" animBg="1"/>
      <p:bldP spid="57" grpId="0"/>
      <p:bldP spid="58" grpId="0"/>
      <p:bldP spid="60" grpId="0"/>
      <p:bldP spid="7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ZoneTexte 33"/>
          <p:cNvSpPr txBox="1"/>
          <p:nvPr/>
        </p:nvSpPr>
        <p:spPr>
          <a:xfrm>
            <a:off x="504551" y="3513202"/>
            <a:ext cx="79208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/>
              <a:t>We can estimate </a:t>
            </a:r>
            <a:r>
              <a:rPr lang="en-CA" sz="2000" i="1" dirty="0"/>
              <a:t>E</a:t>
            </a:r>
            <a:r>
              <a:rPr lang="en-CA" sz="2000" dirty="0"/>
              <a:t> for a diet of </a:t>
            </a:r>
            <a:r>
              <a:rPr lang="en-CA" sz="2000" i="1" dirty="0"/>
              <a:t>M</a:t>
            </a:r>
            <a:r>
              <a:rPr lang="en-CA" sz="2000" dirty="0"/>
              <a:t> resource types by multiplying </a:t>
            </a:r>
            <a:r>
              <a:rPr lang="en-CA" sz="2000" i="1" dirty="0"/>
              <a:t>e </a:t>
            </a:r>
            <a:r>
              <a:rPr lang="en-CA" sz="2000" dirty="0"/>
              <a:t>of each resource type following: </a:t>
            </a:r>
            <a:endParaRPr lang="fr-CA" sz="2000" dirty="0"/>
          </a:p>
        </p:txBody>
      </p:sp>
      <p:sp>
        <p:nvSpPr>
          <p:cNvPr id="36" name="ZoneTexte 35"/>
          <p:cNvSpPr txBox="1"/>
          <p:nvPr/>
        </p:nvSpPr>
        <p:spPr>
          <a:xfrm>
            <a:off x="3864069" y="5632792"/>
            <a:ext cx="20040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1 + </a:t>
            </a:r>
            <a:r>
              <a:rPr lang="en-CA" sz="2400" i="1" dirty="0"/>
              <a:t>a</a:t>
            </a:r>
            <a:r>
              <a:rPr lang="en-CA" sz="2400" baseline="-25000" dirty="0"/>
              <a:t>        </a:t>
            </a:r>
            <a:r>
              <a:rPr lang="en-CA" sz="2400" dirty="0"/>
              <a:t>(</a:t>
            </a:r>
            <a:r>
              <a:rPr lang="en-CA" sz="2400" i="1" dirty="0" err="1"/>
              <a:t>N</a:t>
            </a:r>
            <a:r>
              <a:rPr lang="en-CA" sz="2400" i="1" baseline="-25000" dirty="0" err="1"/>
              <a:t>i</a:t>
            </a:r>
            <a:r>
              <a:rPr lang="en-CA" sz="2400" i="1" dirty="0" err="1"/>
              <a:t>h</a:t>
            </a:r>
            <a:r>
              <a:rPr lang="en-CA" sz="2400" i="1" baseline="-25000" dirty="0" err="1"/>
              <a:t>i</a:t>
            </a:r>
            <a:r>
              <a:rPr lang="en-CA" sz="2400" i="1" dirty="0" err="1"/>
              <a:t>p</a:t>
            </a:r>
            <a:r>
              <a:rPr lang="en-CA" sz="2400" i="1" baseline="-25000" dirty="0" err="1"/>
              <a:t>i</a:t>
            </a:r>
            <a:r>
              <a:rPr lang="en-CA" sz="2400" dirty="0"/>
              <a:t>)</a:t>
            </a:r>
            <a:endParaRPr lang="fr-CA" sz="2400" dirty="0"/>
          </a:p>
        </p:txBody>
      </p:sp>
      <p:sp>
        <p:nvSpPr>
          <p:cNvPr id="37" name="ZoneTexte 36"/>
          <p:cNvSpPr txBox="1"/>
          <p:nvPr/>
        </p:nvSpPr>
        <p:spPr>
          <a:xfrm>
            <a:off x="4536999" y="5416768"/>
            <a:ext cx="437940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600" dirty="0"/>
              <a:t> M</a:t>
            </a:r>
          </a:p>
          <a:p>
            <a:endParaRPr lang="en-CA" sz="2000" dirty="0"/>
          </a:p>
          <a:p>
            <a:r>
              <a:rPr lang="en-CA" sz="1600" i="1" dirty="0" err="1"/>
              <a:t>i</a:t>
            </a:r>
            <a:r>
              <a:rPr lang="en-CA" sz="1600" dirty="0"/>
              <a:t>=1</a:t>
            </a:r>
            <a:endParaRPr lang="fr-CA" sz="1600" dirty="0"/>
          </a:p>
        </p:txBody>
      </p:sp>
      <p:sp>
        <p:nvSpPr>
          <p:cNvPr id="38" name="ZoneTexte 37"/>
          <p:cNvSpPr txBox="1"/>
          <p:nvPr/>
        </p:nvSpPr>
        <p:spPr>
          <a:xfrm>
            <a:off x="4464991" y="5467871"/>
            <a:ext cx="51809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4400" dirty="0">
                <a:sym typeface="Symbol"/>
              </a:rPr>
              <a:t></a:t>
            </a:r>
            <a:endParaRPr lang="fr-CA" sz="4400" dirty="0"/>
          </a:p>
        </p:txBody>
      </p:sp>
      <p:sp>
        <p:nvSpPr>
          <p:cNvPr id="39" name="ZoneTexte 38"/>
          <p:cNvSpPr txBox="1"/>
          <p:nvPr/>
        </p:nvSpPr>
        <p:spPr>
          <a:xfrm>
            <a:off x="4135486" y="4696688"/>
            <a:ext cx="1569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i="1" dirty="0"/>
              <a:t>a</a:t>
            </a:r>
            <a:r>
              <a:rPr lang="en-CA" sz="2400" baseline="-25000" dirty="0"/>
              <a:t>        </a:t>
            </a:r>
            <a:r>
              <a:rPr lang="en-CA" sz="2400" dirty="0"/>
              <a:t>(</a:t>
            </a:r>
            <a:r>
              <a:rPr lang="en-CA" sz="2400" i="1" dirty="0" err="1"/>
              <a:t>N</a:t>
            </a:r>
            <a:r>
              <a:rPr lang="en-CA" sz="2400" i="1" baseline="-25000" dirty="0" err="1"/>
              <a:t>i</a:t>
            </a:r>
            <a:r>
              <a:rPr lang="en-CA" sz="2400" i="1" dirty="0" err="1"/>
              <a:t>p</a:t>
            </a:r>
            <a:r>
              <a:rPr lang="en-CA" sz="2400" i="1" baseline="-25000" dirty="0" err="1"/>
              <a:t>i</a:t>
            </a:r>
            <a:r>
              <a:rPr lang="en-CA" sz="2400" i="1" dirty="0" err="1"/>
              <a:t>e</a:t>
            </a:r>
            <a:r>
              <a:rPr lang="en-CA" sz="2400" i="1" baseline="-25000" dirty="0" err="1"/>
              <a:t>i</a:t>
            </a:r>
            <a:r>
              <a:rPr lang="en-CA" sz="2400" dirty="0"/>
              <a:t>)</a:t>
            </a:r>
            <a:endParaRPr lang="fr-CA" sz="2400" dirty="0"/>
          </a:p>
        </p:txBody>
      </p:sp>
      <p:sp>
        <p:nvSpPr>
          <p:cNvPr id="40" name="ZoneTexte 39"/>
          <p:cNvSpPr txBox="1"/>
          <p:nvPr/>
        </p:nvSpPr>
        <p:spPr>
          <a:xfrm>
            <a:off x="4393973" y="4480664"/>
            <a:ext cx="437940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600" dirty="0"/>
              <a:t> M</a:t>
            </a:r>
          </a:p>
          <a:p>
            <a:endParaRPr lang="en-CA" sz="2000" dirty="0"/>
          </a:p>
          <a:p>
            <a:r>
              <a:rPr lang="en-CA" sz="1600" i="1" dirty="0" err="1"/>
              <a:t>i</a:t>
            </a:r>
            <a:r>
              <a:rPr lang="en-CA" sz="1600" dirty="0"/>
              <a:t>=1</a:t>
            </a:r>
            <a:endParaRPr lang="fr-CA" sz="1600" dirty="0"/>
          </a:p>
        </p:txBody>
      </p:sp>
      <p:sp>
        <p:nvSpPr>
          <p:cNvPr id="41" name="ZoneTexte 40"/>
          <p:cNvSpPr txBox="1"/>
          <p:nvPr/>
        </p:nvSpPr>
        <p:spPr>
          <a:xfrm>
            <a:off x="4320048" y="4531767"/>
            <a:ext cx="51809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4400" dirty="0">
                <a:sym typeface="Symbol"/>
              </a:rPr>
              <a:t></a:t>
            </a:r>
            <a:endParaRPr lang="fr-CA" sz="4400" dirty="0"/>
          </a:p>
        </p:txBody>
      </p:sp>
      <p:cxnSp>
        <p:nvCxnSpPr>
          <p:cNvPr id="42" name="Connecteur droit 41"/>
          <p:cNvCxnSpPr/>
          <p:nvPr/>
        </p:nvCxnSpPr>
        <p:spPr>
          <a:xfrm>
            <a:off x="3864069" y="5467871"/>
            <a:ext cx="1766158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Rectangle 14"/>
          <p:cNvSpPr>
            <a:spLocks noChangeArrowheads="1"/>
          </p:cNvSpPr>
          <p:nvPr/>
        </p:nvSpPr>
        <p:spPr bwMode="auto">
          <a:xfrm>
            <a:off x="3394720" y="4962872"/>
            <a:ext cx="457200" cy="9144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CA"/>
          </a:p>
        </p:txBody>
      </p:sp>
      <p:sp>
        <p:nvSpPr>
          <p:cNvPr id="45" name="Text Box 15"/>
          <p:cNvSpPr txBox="1">
            <a:spLocks noChangeArrowheads="1"/>
          </p:cNvSpPr>
          <p:nvPr/>
        </p:nvSpPr>
        <p:spPr bwMode="auto">
          <a:xfrm>
            <a:off x="3351858" y="5039072"/>
            <a:ext cx="500062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fr-CA" sz="4400" b="0"/>
              <a:t>=</a:t>
            </a:r>
            <a:endParaRPr lang="en-CA" sz="4400" b="0"/>
          </a:p>
        </p:txBody>
      </p:sp>
      <p:sp>
        <p:nvSpPr>
          <p:cNvPr id="46" name="ZoneTexte 45"/>
          <p:cNvSpPr txBox="1"/>
          <p:nvPr/>
        </p:nvSpPr>
        <p:spPr>
          <a:xfrm>
            <a:off x="2941426" y="5029725"/>
            <a:ext cx="132092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400" i="1" dirty="0"/>
              <a:t>E</a:t>
            </a:r>
            <a:endParaRPr lang="fr-CA" i="1" baseline="-25000" dirty="0"/>
          </a:p>
        </p:txBody>
      </p:sp>
      <p:sp>
        <p:nvSpPr>
          <p:cNvPr id="43" name="Text Box 20"/>
          <p:cNvSpPr txBox="1">
            <a:spLocks noChangeArrowheads="1"/>
          </p:cNvSpPr>
          <p:nvPr/>
        </p:nvSpPr>
        <p:spPr bwMode="auto">
          <a:xfrm>
            <a:off x="0" y="-73683"/>
            <a:ext cx="9144000" cy="1323439"/>
          </a:xfrm>
          <a:prstGeom prst="rect">
            <a:avLst/>
          </a:prstGeom>
          <a:solidFill>
            <a:srgbClr val="C0504D"/>
          </a:solidFill>
          <a:ln>
            <a:noFill/>
          </a:ln>
          <a:effectLst/>
        </p:spPr>
        <p:txBody>
          <a:bodyPr wrap="square">
            <a:spAutoFit/>
          </a:bodyPr>
          <a:lstStyle/>
          <a:p>
            <a:pPr algn="ctr"/>
            <a:endParaRPr lang="fr-CA" sz="800" dirty="0">
              <a:solidFill>
                <a:schemeClr val="bg1"/>
              </a:solidFill>
            </a:endParaRPr>
          </a:p>
          <a:p>
            <a:pPr algn="ctr"/>
            <a:r>
              <a:rPr lang="fr-CA" sz="3600" dirty="0" err="1">
                <a:solidFill>
                  <a:schemeClr val="bg1"/>
                </a:solidFill>
              </a:rPr>
              <a:t>Maximization</a:t>
            </a:r>
            <a:r>
              <a:rPr lang="fr-CA" sz="3600" dirty="0">
                <a:solidFill>
                  <a:schemeClr val="bg1"/>
                </a:solidFill>
              </a:rPr>
              <a:t> of </a:t>
            </a:r>
            <a:r>
              <a:rPr lang="fr-CA" sz="3600" dirty="0" err="1">
                <a:solidFill>
                  <a:schemeClr val="bg1"/>
                </a:solidFill>
              </a:rPr>
              <a:t>energy</a:t>
            </a:r>
            <a:r>
              <a:rPr lang="fr-CA" sz="3600" dirty="0">
                <a:solidFill>
                  <a:schemeClr val="bg1"/>
                </a:solidFill>
              </a:rPr>
              <a:t> </a:t>
            </a:r>
            <a:r>
              <a:rPr lang="fr-CA" sz="3600" dirty="0" err="1">
                <a:solidFill>
                  <a:schemeClr val="bg1"/>
                </a:solidFill>
              </a:rPr>
              <a:t>intake</a:t>
            </a:r>
            <a:r>
              <a:rPr lang="fr-CA" sz="3600" dirty="0">
                <a:solidFill>
                  <a:schemeClr val="bg1"/>
                </a:solidFill>
              </a:rPr>
              <a:t> rate: </a:t>
            </a:r>
          </a:p>
          <a:p>
            <a:pPr algn="ctr"/>
            <a:r>
              <a:rPr lang="fr-CA" sz="3600" dirty="0">
                <a:solidFill>
                  <a:schemeClr val="bg1"/>
                </a:solidFill>
              </a:rPr>
              <a:t>the </a:t>
            </a:r>
            <a:r>
              <a:rPr lang="fr-CA" sz="3600" dirty="0" err="1">
                <a:solidFill>
                  <a:schemeClr val="bg1"/>
                </a:solidFill>
              </a:rPr>
              <a:t>contingency</a:t>
            </a:r>
            <a:r>
              <a:rPr lang="fr-CA" sz="3600" dirty="0">
                <a:solidFill>
                  <a:schemeClr val="bg1"/>
                </a:solidFill>
              </a:rPr>
              <a:t> model</a:t>
            </a:r>
            <a:endParaRPr lang="fr-CA" sz="800" dirty="0">
              <a:solidFill>
                <a:schemeClr val="bg1"/>
              </a:solidFill>
            </a:endParaRPr>
          </a:p>
        </p:txBody>
      </p:sp>
      <p:sp>
        <p:nvSpPr>
          <p:cNvPr id="47" name="ZoneTexte 46"/>
          <p:cNvSpPr txBox="1"/>
          <p:nvPr/>
        </p:nvSpPr>
        <p:spPr>
          <a:xfrm>
            <a:off x="2282776" y="2664092"/>
            <a:ext cx="23051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i="1" dirty="0" err="1"/>
              <a:t>T</a:t>
            </a:r>
            <a:r>
              <a:rPr lang="en-CA" sz="2400" i="1" baseline="-25000" dirty="0" err="1"/>
              <a:t>s</a:t>
            </a:r>
            <a:r>
              <a:rPr lang="en-CA" sz="2400" dirty="0"/>
              <a:t> + </a:t>
            </a:r>
            <a:r>
              <a:rPr lang="en-CA" sz="2400" i="1" dirty="0" err="1"/>
              <a:t>aT</a:t>
            </a:r>
            <a:r>
              <a:rPr lang="en-CA" sz="2400" i="1" baseline="-25000" dirty="0" err="1"/>
              <a:t>s</a:t>
            </a:r>
            <a:r>
              <a:rPr lang="en-CA" sz="2400" baseline="-25000" dirty="0"/>
              <a:t>        </a:t>
            </a:r>
            <a:r>
              <a:rPr lang="en-CA" sz="2400" dirty="0"/>
              <a:t>(</a:t>
            </a:r>
            <a:r>
              <a:rPr lang="en-CA" sz="2400" i="1" dirty="0" err="1"/>
              <a:t>N</a:t>
            </a:r>
            <a:r>
              <a:rPr lang="en-CA" sz="2400" i="1" baseline="-25000" dirty="0" err="1"/>
              <a:t>i</a:t>
            </a:r>
            <a:r>
              <a:rPr lang="en-CA" sz="2400" i="1" dirty="0" err="1"/>
              <a:t>h</a:t>
            </a:r>
            <a:r>
              <a:rPr lang="en-CA" sz="2400" i="1" baseline="-25000" dirty="0" err="1"/>
              <a:t>i</a:t>
            </a:r>
            <a:r>
              <a:rPr lang="en-CA" sz="2400" i="1" dirty="0" err="1"/>
              <a:t>p</a:t>
            </a:r>
            <a:r>
              <a:rPr lang="en-CA" sz="2400" i="1" baseline="-25000" dirty="0" err="1"/>
              <a:t>i</a:t>
            </a:r>
            <a:r>
              <a:rPr lang="en-CA" sz="2400" dirty="0"/>
              <a:t>)</a:t>
            </a:r>
            <a:endParaRPr lang="fr-CA" sz="2400" dirty="0"/>
          </a:p>
        </p:txBody>
      </p:sp>
      <p:sp>
        <p:nvSpPr>
          <p:cNvPr id="50" name="ZoneTexte 49"/>
          <p:cNvSpPr txBox="1"/>
          <p:nvPr/>
        </p:nvSpPr>
        <p:spPr>
          <a:xfrm>
            <a:off x="3215879" y="2448068"/>
            <a:ext cx="437940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600" dirty="0"/>
              <a:t> M</a:t>
            </a:r>
          </a:p>
          <a:p>
            <a:endParaRPr lang="en-CA" sz="2000" dirty="0"/>
          </a:p>
          <a:p>
            <a:r>
              <a:rPr lang="en-CA" sz="1600" i="1" dirty="0" err="1"/>
              <a:t>i</a:t>
            </a:r>
            <a:r>
              <a:rPr lang="en-CA" sz="1600" dirty="0"/>
              <a:t>=1</a:t>
            </a:r>
            <a:endParaRPr lang="fr-CA" sz="1600" dirty="0"/>
          </a:p>
        </p:txBody>
      </p:sp>
      <p:sp>
        <p:nvSpPr>
          <p:cNvPr id="51" name="ZoneTexte 50"/>
          <p:cNvSpPr txBox="1"/>
          <p:nvPr/>
        </p:nvSpPr>
        <p:spPr>
          <a:xfrm>
            <a:off x="3143871" y="2499171"/>
            <a:ext cx="51809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4400" dirty="0">
                <a:sym typeface="Symbol"/>
              </a:rPr>
              <a:t></a:t>
            </a:r>
            <a:endParaRPr lang="fr-CA" sz="4400" dirty="0"/>
          </a:p>
        </p:txBody>
      </p:sp>
      <p:sp>
        <p:nvSpPr>
          <p:cNvPr id="52" name="ZoneTexte 51"/>
          <p:cNvSpPr txBox="1"/>
          <p:nvPr/>
        </p:nvSpPr>
        <p:spPr>
          <a:xfrm>
            <a:off x="2667078" y="1727988"/>
            <a:ext cx="15599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i="1" dirty="0" err="1"/>
              <a:t>aT</a:t>
            </a:r>
            <a:r>
              <a:rPr lang="en-CA" sz="2400" i="1" baseline="-25000" dirty="0" err="1"/>
              <a:t>s</a:t>
            </a:r>
            <a:r>
              <a:rPr lang="en-CA" sz="2400" baseline="-25000" dirty="0"/>
              <a:t>        </a:t>
            </a:r>
            <a:r>
              <a:rPr lang="en-CA" sz="2400" dirty="0"/>
              <a:t>(</a:t>
            </a:r>
            <a:r>
              <a:rPr lang="en-CA" sz="2400" i="1" dirty="0" err="1"/>
              <a:t>N</a:t>
            </a:r>
            <a:r>
              <a:rPr lang="en-CA" sz="2400" i="1" baseline="-25000" dirty="0" err="1"/>
              <a:t>i</a:t>
            </a:r>
            <a:r>
              <a:rPr lang="en-CA" sz="2400" i="1" dirty="0" err="1"/>
              <a:t>p</a:t>
            </a:r>
            <a:r>
              <a:rPr lang="en-CA" sz="2400" i="1" baseline="-25000" dirty="0" err="1"/>
              <a:t>i</a:t>
            </a:r>
            <a:r>
              <a:rPr lang="en-CA" sz="2400" dirty="0"/>
              <a:t>)</a:t>
            </a:r>
            <a:endParaRPr lang="fr-CA" sz="2400" dirty="0"/>
          </a:p>
        </p:txBody>
      </p:sp>
      <p:sp>
        <p:nvSpPr>
          <p:cNvPr id="53" name="ZoneTexte 52"/>
          <p:cNvSpPr txBox="1"/>
          <p:nvPr/>
        </p:nvSpPr>
        <p:spPr>
          <a:xfrm>
            <a:off x="3134754" y="1511964"/>
            <a:ext cx="437940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600" dirty="0"/>
              <a:t> M</a:t>
            </a:r>
          </a:p>
          <a:p>
            <a:endParaRPr lang="en-CA" sz="2000" dirty="0"/>
          </a:p>
          <a:p>
            <a:r>
              <a:rPr lang="en-CA" sz="1600" i="1" dirty="0" err="1"/>
              <a:t>i</a:t>
            </a:r>
            <a:r>
              <a:rPr lang="en-CA" sz="1600" dirty="0"/>
              <a:t>=1</a:t>
            </a:r>
            <a:endParaRPr lang="fr-CA" sz="1600" dirty="0"/>
          </a:p>
        </p:txBody>
      </p:sp>
      <p:sp>
        <p:nvSpPr>
          <p:cNvPr id="54" name="ZoneTexte 53"/>
          <p:cNvSpPr txBox="1"/>
          <p:nvPr/>
        </p:nvSpPr>
        <p:spPr>
          <a:xfrm>
            <a:off x="3060829" y="1563067"/>
            <a:ext cx="51809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4400" dirty="0">
                <a:sym typeface="Symbol"/>
              </a:rPr>
              <a:t></a:t>
            </a:r>
            <a:endParaRPr lang="fr-CA" sz="4400" dirty="0"/>
          </a:p>
        </p:txBody>
      </p:sp>
      <p:cxnSp>
        <p:nvCxnSpPr>
          <p:cNvPr id="55" name="Connecteur droit 54"/>
          <p:cNvCxnSpPr/>
          <p:nvPr/>
        </p:nvCxnSpPr>
        <p:spPr>
          <a:xfrm>
            <a:off x="2282776" y="2499171"/>
            <a:ext cx="2088232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ZoneTexte 55"/>
          <p:cNvSpPr txBox="1"/>
          <p:nvPr/>
        </p:nvSpPr>
        <p:spPr>
          <a:xfrm>
            <a:off x="5412235" y="2664092"/>
            <a:ext cx="20040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1 + </a:t>
            </a:r>
            <a:r>
              <a:rPr lang="en-CA" sz="2400" i="1" dirty="0"/>
              <a:t>a</a:t>
            </a:r>
            <a:r>
              <a:rPr lang="en-CA" sz="2400" baseline="-25000" dirty="0"/>
              <a:t>        </a:t>
            </a:r>
            <a:r>
              <a:rPr lang="en-CA" sz="2400" dirty="0"/>
              <a:t>(</a:t>
            </a:r>
            <a:r>
              <a:rPr lang="en-CA" sz="2400" i="1" dirty="0" err="1"/>
              <a:t>N</a:t>
            </a:r>
            <a:r>
              <a:rPr lang="en-CA" sz="2400" i="1" baseline="-25000" dirty="0" err="1"/>
              <a:t>i</a:t>
            </a:r>
            <a:r>
              <a:rPr lang="en-CA" sz="2400" i="1" dirty="0" err="1"/>
              <a:t>h</a:t>
            </a:r>
            <a:r>
              <a:rPr lang="en-CA" sz="2400" i="1" baseline="-25000" dirty="0" err="1"/>
              <a:t>i</a:t>
            </a:r>
            <a:r>
              <a:rPr lang="en-CA" sz="2400" i="1" dirty="0" err="1"/>
              <a:t>p</a:t>
            </a:r>
            <a:r>
              <a:rPr lang="en-CA" sz="2400" i="1" baseline="-25000" dirty="0" err="1"/>
              <a:t>i</a:t>
            </a:r>
            <a:r>
              <a:rPr lang="en-CA" sz="2400" dirty="0"/>
              <a:t>)</a:t>
            </a:r>
            <a:endParaRPr lang="fr-CA" sz="2400" dirty="0"/>
          </a:p>
        </p:txBody>
      </p:sp>
      <p:sp>
        <p:nvSpPr>
          <p:cNvPr id="57" name="ZoneTexte 56"/>
          <p:cNvSpPr txBox="1"/>
          <p:nvPr/>
        </p:nvSpPr>
        <p:spPr>
          <a:xfrm>
            <a:off x="6085165" y="2448068"/>
            <a:ext cx="437940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600" dirty="0"/>
              <a:t> M</a:t>
            </a:r>
          </a:p>
          <a:p>
            <a:endParaRPr lang="en-CA" sz="2000" dirty="0"/>
          </a:p>
          <a:p>
            <a:r>
              <a:rPr lang="en-CA" sz="1600" i="1" dirty="0" err="1"/>
              <a:t>i</a:t>
            </a:r>
            <a:r>
              <a:rPr lang="en-CA" sz="1600" dirty="0"/>
              <a:t>=1</a:t>
            </a:r>
            <a:endParaRPr lang="fr-CA" sz="1600" dirty="0"/>
          </a:p>
        </p:txBody>
      </p:sp>
      <p:sp>
        <p:nvSpPr>
          <p:cNvPr id="58" name="ZoneTexte 57"/>
          <p:cNvSpPr txBox="1"/>
          <p:nvPr/>
        </p:nvSpPr>
        <p:spPr>
          <a:xfrm>
            <a:off x="6013157" y="2499171"/>
            <a:ext cx="51809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4400" dirty="0">
                <a:sym typeface="Symbol"/>
              </a:rPr>
              <a:t></a:t>
            </a:r>
            <a:endParaRPr lang="fr-CA" sz="4400" dirty="0"/>
          </a:p>
        </p:txBody>
      </p:sp>
      <p:sp>
        <p:nvSpPr>
          <p:cNvPr id="68" name="ZoneTexte 67"/>
          <p:cNvSpPr txBox="1"/>
          <p:nvPr/>
        </p:nvSpPr>
        <p:spPr>
          <a:xfrm>
            <a:off x="5683652" y="1727988"/>
            <a:ext cx="13516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i="1" dirty="0"/>
              <a:t>a</a:t>
            </a:r>
            <a:r>
              <a:rPr lang="en-CA" sz="2400" baseline="-25000" dirty="0"/>
              <a:t>        </a:t>
            </a:r>
            <a:r>
              <a:rPr lang="en-CA" sz="2400" dirty="0"/>
              <a:t>(</a:t>
            </a:r>
            <a:r>
              <a:rPr lang="en-CA" sz="2400" i="1" dirty="0" err="1"/>
              <a:t>N</a:t>
            </a:r>
            <a:r>
              <a:rPr lang="en-CA" sz="2400" i="1" baseline="-25000" dirty="0" err="1"/>
              <a:t>i</a:t>
            </a:r>
            <a:r>
              <a:rPr lang="en-CA" sz="2400" i="1" dirty="0" err="1"/>
              <a:t>p</a:t>
            </a:r>
            <a:r>
              <a:rPr lang="en-CA" sz="2400" i="1" baseline="-25000" dirty="0" err="1"/>
              <a:t>i</a:t>
            </a:r>
            <a:r>
              <a:rPr lang="en-CA" sz="2400" dirty="0"/>
              <a:t>)</a:t>
            </a:r>
            <a:endParaRPr lang="fr-CA" sz="2400" dirty="0"/>
          </a:p>
        </p:txBody>
      </p:sp>
      <p:sp>
        <p:nvSpPr>
          <p:cNvPr id="69" name="ZoneTexte 68"/>
          <p:cNvSpPr txBox="1"/>
          <p:nvPr/>
        </p:nvSpPr>
        <p:spPr>
          <a:xfrm>
            <a:off x="5868214" y="1563067"/>
            <a:ext cx="51809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4400" dirty="0">
                <a:sym typeface="Symbol"/>
              </a:rPr>
              <a:t></a:t>
            </a:r>
            <a:endParaRPr lang="fr-CA" sz="4400" dirty="0"/>
          </a:p>
        </p:txBody>
      </p:sp>
      <p:cxnSp>
        <p:nvCxnSpPr>
          <p:cNvPr id="75" name="Connecteur droit 74"/>
          <p:cNvCxnSpPr/>
          <p:nvPr/>
        </p:nvCxnSpPr>
        <p:spPr>
          <a:xfrm>
            <a:off x="5412235" y="2499171"/>
            <a:ext cx="1766158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Rectangle 14"/>
          <p:cNvSpPr>
            <a:spLocks noChangeArrowheads="1"/>
          </p:cNvSpPr>
          <p:nvPr/>
        </p:nvSpPr>
        <p:spPr bwMode="auto">
          <a:xfrm>
            <a:off x="1825576" y="2044476"/>
            <a:ext cx="457200" cy="9144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CA"/>
          </a:p>
        </p:txBody>
      </p:sp>
      <p:sp>
        <p:nvSpPr>
          <p:cNvPr id="77" name="Text Box 15"/>
          <p:cNvSpPr txBox="1">
            <a:spLocks noChangeArrowheads="1"/>
          </p:cNvSpPr>
          <p:nvPr/>
        </p:nvSpPr>
        <p:spPr bwMode="auto">
          <a:xfrm>
            <a:off x="1782714" y="2120676"/>
            <a:ext cx="500062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fr-CA" sz="4400" b="0"/>
              <a:t>=</a:t>
            </a:r>
            <a:endParaRPr lang="en-CA" sz="4400" b="0"/>
          </a:p>
        </p:txBody>
      </p:sp>
      <p:sp>
        <p:nvSpPr>
          <p:cNvPr id="78" name="ZoneTexte 77"/>
          <p:cNvSpPr txBox="1"/>
          <p:nvPr/>
        </p:nvSpPr>
        <p:spPr>
          <a:xfrm>
            <a:off x="1403648" y="2103462"/>
            <a:ext cx="6158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400" i="1" dirty="0"/>
              <a:t>I</a:t>
            </a:r>
            <a:endParaRPr lang="fr-CA" i="1" dirty="0"/>
          </a:p>
        </p:txBody>
      </p:sp>
      <p:sp>
        <p:nvSpPr>
          <p:cNvPr id="79" name="Rectangle 14"/>
          <p:cNvSpPr>
            <a:spLocks noChangeArrowheads="1"/>
          </p:cNvSpPr>
          <p:nvPr/>
        </p:nvSpPr>
        <p:spPr bwMode="auto">
          <a:xfrm>
            <a:off x="4773910" y="2044476"/>
            <a:ext cx="457200" cy="9144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CA"/>
          </a:p>
        </p:txBody>
      </p:sp>
      <p:sp>
        <p:nvSpPr>
          <p:cNvPr id="80" name="Text Box 15"/>
          <p:cNvSpPr txBox="1">
            <a:spLocks noChangeArrowheads="1"/>
          </p:cNvSpPr>
          <p:nvPr/>
        </p:nvSpPr>
        <p:spPr bwMode="auto">
          <a:xfrm>
            <a:off x="4731048" y="2120676"/>
            <a:ext cx="500062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fr-CA" sz="4400" b="0"/>
              <a:t>=</a:t>
            </a:r>
            <a:endParaRPr lang="en-CA" sz="4400" b="0"/>
          </a:p>
        </p:txBody>
      </p:sp>
      <p:sp>
        <p:nvSpPr>
          <p:cNvPr id="81" name="ZoneTexte 80"/>
          <p:cNvSpPr txBox="1"/>
          <p:nvPr/>
        </p:nvSpPr>
        <p:spPr>
          <a:xfrm>
            <a:off x="5949292" y="1511964"/>
            <a:ext cx="437940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600" dirty="0"/>
              <a:t> M</a:t>
            </a:r>
          </a:p>
          <a:p>
            <a:endParaRPr lang="en-CA" sz="2000" dirty="0"/>
          </a:p>
          <a:p>
            <a:r>
              <a:rPr lang="en-CA" sz="1600" i="1" dirty="0" err="1"/>
              <a:t>i</a:t>
            </a:r>
            <a:r>
              <a:rPr lang="en-CA" sz="1600" dirty="0"/>
              <a:t>=1</a:t>
            </a:r>
            <a:endParaRPr lang="fr-CA" sz="1600" dirty="0"/>
          </a:p>
        </p:txBody>
      </p:sp>
    </p:spTree>
    <p:extLst>
      <p:ext uri="{BB962C8B-B14F-4D97-AF65-F5344CB8AC3E}">
        <p14:creationId xmlns:p14="http://schemas.microsoft.com/office/powerpoint/2010/main" val="67059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ZoneTexte 7"/>
          <p:cNvSpPr txBox="1"/>
          <p:nvPr/>
        </p:nvSpPr>
        <p:spPr>
          <a:xfrm>
            <a:off x="323528" y="3111351"/>
            <a:ext cx="69742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Let’s evaluate a diet comprised of two resource types: </a:t>
            </a:r>
            <a:endParaRPr lang="fr-CA" sz="2400" dirty="0"/>
          </a:p>
        </p:txBody>
      </p:sp>
      <p:sp>
        <p:nvSpPr>
          <p:cNvPr id="43" name="Text Box 11"/>
          <p:cNvSpPr txBox="1">
            <a:spLocks noChangeArrowheads="1"/>
          </p:cNvSpPr>
          <p:nvPr/>
        </p:nvSpPr>
        <p:spPr bwMode="auto">
          <a:xfrm>
            <a:off x="3131840" y="3657108"/>
            <a:ext cx="3733006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fr-CA" sz="3200" i="1" dirty="0"/>
              <a:t> </a:t>
            </a:r>
            <a:r>
              <a:rPr lang="fr-CA" sz="3200" b="0" i="1" dirty="0"/>
              <a:t> a</a:t>
            </a:r>
            <a:r>
              <a:rPr lang="fr-CA" sz="3200" b="0" dirty="0"/>
              <a:t>(</a:t>
            </a:r>
            <a:r>
              <a:rPr lang="fr-CA" sz="3200" b="0" i="1" dirty="0">
                <a:sym typeface="Symbol"/>
              </a:rPr>
              <a:t>N</a:t>
            </a:r>
            <a:r>
              <a:rPr lang="fr-CA" sz="3200" b="0" i="1" baseline="-25000" dirty="0">
                <a:sym typeface="Symbol"/>
              </a:rPr>
              <a:t>1</a:t>
            </a:r>
            <a:r>
              <a:rPr lang="fr-CA" sz="3200" b="0" i="1" dirty="0">
                <a:sym typeface="Symbol"/>
              </a:rPr>
              <a:t>p</a:t>
            </a:r>
            <a:r>
              <a:rPr lang="fr-CA" sz="3200" b="0" i="1" baseline="-25000" dirty="0">
                <a:sym typeface="Symbol"/>
              </a:rPr>
              <a:t>1</a:t>
            </a:r>
            <a:r>
              <a:rPr lang="fr-CA" sz="3200" b="0" i="1" dirty="0">
                <a:sym typeface="Symbol"/>
              </a:rPr>
              <a:t>e</a:t>
            </a:r>
            <a:r>
              <a:rPr lang="fr-CA" sz="3200" b="0" i="1" baseline="-25000" dirty="0">
                <a:sym typeface="Symbol"/>
              </a:rPr>
              <a:t>1 </a:t>
            </a:r>
            <a:r>
              <a:rPr lang="fr-CA" sz="3200" b="0" i="1" dirty="0">
                <a:sym typeface="Symbol"/>
              </a:rPr>
              <a:t>+</a:t>
            </a:r>
            <a:r>
              <a:rPr lang="fr-CA" sz="3200" i="1" dirty="0">
                <a:sym typeface="Symbol"/>
              </a:rPr>
              <a:t> N</a:t>
            </a:r>
            <a:r>
              <a:rPr lang="fr-CA" sz="3200" i="1" baseline="-25000" dirty="0">
                <a:sym typeface="Symbol"/>
              </a:rPr>
              <a:t>2</a:t>
            </a:r>
            <a:r>
              <a:rPr lang="fr-CA" sz="3200" i="1" dirty="0">
                <a:sym typeface="Symbol"/>
              </a:rPr>
              <a:t>p</a:t>
            </a:r>
            <a:r>
              <a:rPr lang="fr-CA" sz="3200" i="1" baseline="-25000" dirty="0">
                <a:sym typeface="Symbol"/>
              </a:rPr>
              <a:t>2</a:t>
            </a:r>
            <a:r>
              <a:rPr lang="fr-CA" sz="3200" i="1" dirty="0">
                <a:sym typeface="Symbol"/>
              </a:rPr>
              <a:t>e</a:t>
            </a:r>
            <a:r>
              <a:rPr lang="fr-CA" sz="3200" i="1" baseline="-25000" dirty="0">
                <a:sym typeface="Symbol"/>
              </a:rPr>
              <a:t>2</a:t>
            </a:r>
            <a:r>
              <a:rPr lang="fr-CA" sz="3200" dirty="0">
                <a:sym typeface="Symbol"/>
              </a:rPr>
              <a:t>)</a:t>
            </a:r>
            <a:endParaRPr lang="en-CA" sz="3200" b="0" dirty="0"/>
          </a:p>
        </p:txBody>
      </p:sp>
      <p:sp>
        <p:nvSpPr>
          <p:cNvPr id="47" name="Text Box 12"/>
          <p:cNvSpPr txBox="1">
            <a:spLocks noChangeArrowheads="1"/>
          </p:cNvSpPr>
          <p:nvPr/>
        </p:nvSpPr>
        <p:spPr bwMode="auto">
          <a:xfrm>
            <a:off x="3059832" y="4420224"/>
            <a:ext cx="432048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fr-CA" sz="3200" b="0" dirty="0"/>
              <a:t>1 +</a:t>
            </a:r>
            <a:r>
              <a:rPr lang="fr-CA" sz="3200" i="1" dirty="0"/>
              <a:t>a</a:t>
            </a:r>
            <a:r>
              <a:rPr lang="fr-CA" sz="3200" dirty="0"/>
              <a:t>(</a:t>
            </a:r>
            <a:r>
              <a:rPr lang="fr-CA" sz="3200" i="1" dirty="0">
                <a:sym typeface="Symbol"/>
              </a:rPr>
              <a:t>N</a:t>
            </a:r>
            <a:r>
              <a:rPr lang="fr-CA" sz="3200" i="1" baseline="-25000" dirty="0">
                <a:sym typeface="Symbol"/>
              </a:rPr>
              <a:t>1</a:t>
            </a:r>
            <a:r>
              <a:rPr lang="fr-CA" sz="3200" i="1" dirty="0"/>
              <a:t>h</a:t>
            </a:r>
            <a:r>
              <a:rPr lang="en-CA" sz="3200" i="1" baseline="-25000" dirty="0"/>
              <a:t>1</a:t>
            </a:r>
            <a:r>
              <a:rPr lang="en-CA" sz="3200" i="1" dirty="0"/>
              <a:t>p</a:t>
            </a:r>
            <a:r>
              <a:rPr lang="en-CA" sz="3200" i="1" baseline="-25000" dirty="0"/>
              <a:t>1</a:t>
            </a:r>
            <a:r>
              <a:rPr lang="en-CA" sz="3200" i="1" dirty="0"/>
              <a:t> +</a:t>
            </a:r>
            <a:r>
              <a:rPr lang="fr-CA" sz="3200" i="1" dirty="0">
                <a:sym typeface="Symbol"/>
              </a:rPr>
              <a:t> N</a:t>
            </a:r>
            <a:r>
              <a:rPr lang="fr-CA" sz="3200" i="1" baseline="-25000" dirty="0">
                <a:sym typeface="Symbol"/>
              </a:rPr>
              <a:t>2</a:t>
            </a:r>
            <a:r>
              <a:rPr lang="fr-CA" sz="3200" i="1" dirty="0"/>
              <a:t>h</a:t>
            </a:r>
            <a:r>
              <a:rPr lang="en-CA" sz="3200" i="1" baseline="-25000" dirty="0"/>
              <a:t>2</a:t>
            </a:r>
            <a:r>
              <a:rPr lang="en-CA" sz="3200" i="1" dirty="0"/>
              <a:t>p</a:t>
            </a:r>
            <a:r>
              <a:rPr lang="en-CA" sz="3200" i="1" baseline="-25000" dirty="0"/>
              <a:t>2</a:t>
            </a:r>
            <a:r>
              <a:rPr lang="en-CA" sz="3200" dirty="0"/>
              <a:t>)</a:t>
            </a:r>
            <a:endParaRPr lang="en-CA" sz="3200" b="0" baseline="-25000" dirty="0"/>
          </a:p>
        </p:txBody>
      </p:sp>
      <p:sp>
        <p:nvSpPr>
          <p:cNvPr id="50" name="Rectangle 14"/>
          <p:cNvSpPr>
            <a:spLocks noChangeArrowheads="1"/>
          </p:cNvSpPr>
          <p:nvPr/>
        </p:nvSpPr>
        <p:spPr bwMode="auto">
          <a:xfrm>
            <a:off x="2597696" y="3923946"/>
            <a:ext cx="378166" cy="7037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CA" sz="1200"/>
          </a:p>
        </p:txBody>
      </p:sp>
      <p:sp>
        <p:nvSpPr>
          <p:cNvPr id="51" name="Text Box 15"/>
          <p:cNvSpPr txBox="1">
            <a:spLocks noChangeArrowheads="1"/>
          </p:cNvSpPr>
          <p:nvPr/>
        </p:nvSpPr>
        <p:spPr bwMode="auto">
          <a:xfrm>
            <a:off x="2554834" y="3965030"/>
            <a:ext cx="413619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fr-CA" sz="3200" b="0"/>
              <a:t>=</a:t>
            </a:r>
            <a:endParaRPr lang="en-CA" sz="3200" b="0"/>
          </a:p>
        </p:txBody>
      </p:sp>
      <p:sp>
        <p:nvSpPr>
          <p:cNvPr id="52" name="Rectangle 24"/>
          <p:cNvSpPr>
            <a:spLocks noChangeArrowheads="1"/>
          </p:cNvSpPr>
          <p:nvPr/>
        </p:nvSpPr>
        <p:spPr bwMode="auto">
          <a:xfrm>
            <a:off x="1445568" y="3657108"/>
            <a:ext cx="5718720" cy="138539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CA" sz="1200"/>
          </a:p>
        </p:txBody>
      </p:sp>
      <p:sp>
        <p:nvSpPr>
          <p:cNvPr id="53" name="ZoneTexte 52"/>
          <p:cNvSpPr txBox="1"/>
          <p:nvPr/>
        </p:nvSpPr>
        <p:spPr>
          <a:xfrm>
            <a:off x="1545084" y="3949531"/>
            <a:ext cx="10742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200" i="1" dirty="0" err="1"/>
              <a:t>E</a:t>
            </a:r>
            <a:r>
              <a:rPr lang="en-CA" sz="3200" i="1" baseline="-25000" dirty="0" err="1"/>
              <a:t>total</a:t>
            </a:r>
            <a:endParaRPr lang="fr-CA" sz="1200" i="1" baseline="-25000" dirty="0"/>
          </a:p>
        </p:txBody>
      </p:sp>
      <p:sp>
        <p:nvSpPr>
          <p:cNvPr id="54" name="Line 13"/>
          <p:cNvSpPr>
            <a:spLocks noChangeShapeType="1"/>
          </p:cNvSpPr>
          <p:nvPr/>
        </p:nvSpPr>
        <p:spPr bwMode="auto">
          <a:xfrm>
            <a:off x="3112244" y="4352080"/>
            <a:ext cx="3619996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CA" sz="1200"/>
          </a:p>
        </p:txBody>
      </p:sp>
      <p:sp>
        <p:nvSpPr>
          <p:cNvPr id="2" name="ZoneTexte 1"/>
          <p:cNvSpPr txBox="1"/>
          <p:nvPr/>
        </p:nvSpPr>
        <p:spPr>
          <a:xfrm>
            <a:off x="539552" y="5186516"/>
            <a:ext cx="8208912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700" dirty="0" err="1"/>
              <a:t>We</a:t>
            </a:r>
            <a:r>
              <a:rPr lang="fr-FR" sz="2700" dirty="0"/>
              <a:t> can assume </a:t>
            </a:r>
            <a:r>
              <a:rPr lang="fr-FR" sz="2700" dirty="0" err="1"/>
              <a:t>that</a:t>
            </a:r>
            <a:r>
              <a:rPr lang="fr-FR" sz="2700" dirty="0"/>
              <a:t> the </a:t>
            </a:r>
            <a:r>
              <a:rPr lang="fr-FR" sz="2700" dirty="0" err="1"/>
              <a:t>profitability</a:t>
            </a:r>
            <a:r>
              <a:rPr lang="fr-FR" sz="2700" dirty="0"/>
              <a:t> of type 1 </a:t>
            </a:r>
            <a:r>
              <a:rPr lang="fr-FR" sz="2700" dirty="0" err="1"/>
              <a:t>resource</a:t>
            </a:r>
            <a:r>
              <a:rPr lang="fr-FR" sz="2700" dirty="0"/>
              <a:t> </a:t>
            </a:r>
            <a:r>
              <a:rPr lang="fr-FR" sz="2700" dirty="0" err="1"/>
              <a:t>is</a:t>
            </a:r>
            <a:r>
              <a:rPr lang="fr-FR" sz="2700" dirty="0"/>
              <a:t> </a:t>
            </a:r>
            <a:r>
              <a:rPr lang="fr-FR" sz="2700" dirty="0" err="1"/>
              <a:t>higher</a:t>
            </a:r>
            <a:r>
              <a:rPr lang="fr-FR" sz="2700" dirty="0"/>
              <a:t> </a:t>
            </a:r>
            <a:r>
              <a:rPr lang="fr-FR" sz="2700" dirty="0" err="1"/>
              <a:t>than</a:t>
            </a:r>
            <a:r>
              <a:rPr lang="fr-FR" sz="2700" dirty="0"/>
              <a:t> </a:t>
            </a:r>
            <a:r>
              <a:rPr lang="fr-FR" sz="2700" dirty="0" err="1"/>
              <a:t>that</a:t>
            </a:r>
            <a:r>
              <a:rPr lang="fr-FR" sz="2700" dirty="0"/>
              <a:t> for type 2 </a:t>
            </a:r>
            <a:r>
              <a:rPr lang="fr-FR" sz="2700" dirty="0" err="1"/>
              <a:t>resource</a:t>
            </a:r>
            <a:r>
              <a:rPr lang="fr-FR" sz="2700" dirty="0"/>
              <a:t>, i.e., </a:t>
            </a:r>
            <a:r>
              <a:rPr lang="fr-FR" sz="2700" i="1" dirty="0"/>
              <a:t>e</a:t>
            </a:r>
            <a:r>
              <a:rPr lang="fr-FR" sz="2700" i="1" baseline="-25000" dirty="0"/>
              <a:t>1</a:t>
            </a:r>
            <a:r>
              <a:rPr lang="fr-FR" sz="2700" dirty="0"/>
              <a:t>/</a:t>
            </a:r>
            <a:r>
              <a:rPr lang="fr-FR" sz="2700" i="1" dirty="0"/>
              <a:t>h</a:t>
            </a:r>
            <a:r>
              <a:rPr lang="fr-FR" sz="2700" i="1" baseline="-25000" dirty="0"/>
              <a:t>1</a:t>
            </a:r>
            <a:r>
              <a:rPr lang="fr-FR" sz="2700" dirty="0"/>
              <a:t> &gt; </a:t>
            </a:r>
            <a:r>
              <a:rPr lang="fr-FR" sz="2700" i="1" dirty="0"/>
              <a:t>e</a:t>
            </a:r>
            <a:r>
              <a:rPr lang="fr-FR" sz="2700" i="1" baseline="-25000" dirty="0"/>
              <a:t>2</a:t>
            </a:r>
            <a:r>
              <a:rPr lang="fr-FR" sz="2700" dirty="0"/>
              <a:t>/</a:t>
            </a:r>
            <a:r>
              <a:rPr lang="fr-FR" sz="2700" i="1" dirty="0"/>
              <a:t>h</a:t>
            </a:r>
            <a:r>
              <a:rPr lang="fr-FR" sz="2700" i="1" baseline="-25000" dirty="0"/>
              <a:t>2</a:t>
            </a:r>
            <a:r>
              <a:rPr lang="fr-FR" sz="2700" dirty="0"/>
              <a:t>. </a:t>
            </a:r>
            <a:r>
              <a:rPr lang="fr-FR" sz="2700" dirty="0" err="1"/>
              <a:t>Which</a:t>
            </a:r>
            <a:r>
              <a:rPr lang="fr-FR" sz="2700" dirty="0"/>
              <a:t> </a:t>
            </a:r>
            <a:r>
              <a:rPr lang="fr-FR" sz="2700" dirty="0" err="1"/>
              <a:t>diet</a:t>
            </a:r>
            <a:r>
              <a:rPr lang="fr-FR" sz="2700" dirty="0"/>
              <a:t> </a:t>
            </a:r>
            <a:r>
              <a:rPr lang="fr-FR" sz="2700" dirty="0" err="1"/>
              <a:t>would</a:t>
            </a:r>
            <a:r>
              <a:rPr lang="fr-FR" sz="2700" dirty="0"/>
              <a:t> </a:t>
            </a:r>
            <a:r>
              <a:rPr lang="fr-FR" sz="2700" dirty="0" err="1"/>
              <a:t>then</a:t>
            </a:r>
            <a:r>
              <a:rPr lang="fr-FR" sz="2700" dirty="0"/>
              <a:t> </a:t>
            </a:r>
            <a:r>
              <a:rPr lang="fr-FR" sz="2700" dirty="0" err="1"/>
              <a:t>yield</a:t>
            </a:r>
            <a:r>
              <a:rPr lang="fr-FR" sz="2700" dirty="0"/>
              <a:t> the maximum </a:t>
            </a:r>
            <a:r>
              <a:rPr lang="fr-FR" sz="2700" dirty="0" err="1"/>
              <a:t>energy</a:t>
            </a:r>
            <a:r>
              <a:rPr lang="fr-FR" sz="2700" dirty="0"/>
              <a:t> gain?</a:t>
            </a:r>
          </a:p>
        </p:txBody>
      </p:sp>
      <p:sp>
        <p:nvSpPr>
          <p:cNvPr id="24" name="ZoneTexte 23"/>
          <p:cNvSpPr txBox="1"/>
          <p:nvPr/>
        </p:nvSpPr>
        <p:spPr>
          <a:xfrm>
            <a:off x="3864069" y="2362815"/>
            <a:ext cx="20040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1 + </a:t>
            </a:r>
            <a:r>
              <a:rPr lang="en-CA" sz="2400" i="1" dirty="0"/>
              <a:t>a</a:t>
            </a:r>
            <a:r>
              <a:rPr lang="en-CA" sz="2400" baseline="-25000" dirty="0"/>
              <a:t>        </a:t>
            </a:r>
            <a:r>
              <a:rPr lang="en-CA" sz="2400" dirty="0"/>
              <a:t>(</a:t>
            </a:r>
            <a:r>
              <a:rPr lang="en-CA" sz="2400" i="1" dirty="0" err="1"/>
              <a:t>N</a:t>
            </a:r>
            <a:r>
              <a:rPr lang="en-CA" sz="2400" i="1" baseline="-25000" dirty="0" err="1"/>
              <a:t>i</a:t>
            </a:r>
            <a:r>
              <a:rPr lang="en-CA" sz="2400" i="1" dirty="0" err="1"/>
              <a:t>h</a:t>
            </a:r>
            <a:r>
              <a:rPr lang="en-CA" sz="2400" i="1" baseline="-25000" dirty="0" err="1"/>
              <a:t>i</a:t>
            </a:r>
            <a:r>
              <a:rPr lang="en-CA" sz="2400" i="1" dirty="0" err="1"/>
              <a:t>p</a:t>
            </a:r>
            <a:r>
              <a:rPr lang="en-CA" sz="2400" i="1" baseline="-25000" dirty="0" err="1"/>
              <a:t>i</a:t>
            </a:r>
            <a:r>
              <a:rPr lang="en-CA" sz="2400" dirty="0"/>
              <a:t>)</a:t>
            </a:r>
            <a:endParaRPr lang="fr-CA" sz="2400" dirty="0"/>
          </a:p>
        </p:txBody>
      </p:sp>
      <p:sp>
        <p:nvSpPr>
          <p:cNvPr id="25" name="ZoneTexte 24"/>
          <p:cNvSpPr txBox="1"/>
          <p:nvPr/>
        </p:nvSpPr>
        <p:spPr>
          <a:xfrm>
            <a:off x="4536999" y="2146791"/>
            <a:ext cx="437940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600" dirty="0"/>
              <a:t> M</a:t>
            </a:r>
          </a:p>
          <a:p>
            <a:endParaRPr lang="en-CA" sz="2000" dirty="0"/>
          </a:p>
          <a:p>
            <a:r>
              <a:rPr lang="en-CA" sz="1600" i="1" dirty="0" err="1"/>
              <a:t>i</a:t>
            </a:r>
            <a:r>
              <a:rPr lang="en-CA" sz="1600" dirty="0"/>
              <a:t>=1</a:t>
            </a:r>
            <a:endParaRPr lang="fr-CA" sz="1600" dirty="0"/>
          </a:p>
        </p:txBody>
      </p:sp>
      <p:sp>
        <p:nvSpPr>
          <p:cNvPr id="26" name="ZoneTexte 25"/>
          <p:cNvSpPr txBox="1"/>
          <p:nvPr/>
        </p:nvSpPr>
        <p:spPr>
          <a:xfrm>
            <a:off x="4464991" y="2197894"/>
            <a:ext cx="51809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4400" dirty="0">
                <a:sym typeface="Symbol"/>
              </a:rPr>
              <a:t></a:t>
            </a:r>
            <a:endParaRPr lang="fr-CA" sz="4400" dirty="0"/>
          </a:p>
        </p:txBody>
      </p:sp>
      <p:sp>
        <p:nvSpPr>
          <p:cNvPr id="27" name="ZoneTexte 26"/>
          <p:cNvSpPr txBox="1"/>
          <p:nvPr/>
        </p:nvSpPr>
        <p:spPr>
          <a:xfrm>
            <a:off x="4135486" y="1426711"/>
            <a:ext cx="1569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i="1" dirty="0"/>
              <a:t>a</a:t>
            </a:r>
            <a:r>
              <a:rPr lang="en-CA" sz="2400" baseline="-25000" dirty="0"/>
              <a:t>        </a:t>
            </a:r>
            <a:r>
              <a:rPr lang="en-CA" sz="2400" dirty="0"/>
              <a:t>(</a:t>
            </a:r>
            <a:r>
              <a:rPr lang="en-CA" sz="2400" i="1" dirty="0" err="1"/>
              <a:t>N</a:t>
            </a:r>
            <a:r>
              <a:rPr lang="en-CA" sz="2400" i="1" baseline="-25000" dirty="0" err="1"/>
              <a:t>i</a:t>
            </a:r>
            <a:r>
              <a:rPr lang="en-CA" sz="2400" i="1" dirty="0" err="1"/>
              <a:t>p</a:t>
            </a:r>
            <a:r>
              <a:rPr lang="en-CA" sz="2400" i="1" baseline="-25000" dirty="0" err="1"/>
              <a:t>i</a:t>
            </a:r>
            <a:r>
              <a:rPr lang="en-CA" sz="2400" i="1" dirty="0" err="1"/>
              <a:t>e</a:t>
            </a:r>
            <a:r>
              <a:rPr lang="en-CA" sz="2400" i="1" baseline="-25000" dirty="0" err="1"/>
              <a:t>i</a:t>
            </a:r>
            <a:r>
              <a:rPr lang="en-CA" sz="2400" dirty="0"/>
              <a:t>)</a:t>
            </a:r>
            <a:endParaRPr lang="fr-CA" sz="2400" dirty="0"/>
          </a:p>
        </p:txBody>
      </p:sp>
      <p:sp>
        <p:nvSpPr>
          <p:cNvPr id="28" name="ZoneTexte 27"/>
          <p:cNvSpPr txBox="1"/>
          <p:nvPr/>
        </p:nvSpPr>
        <p:spPr>
          <a:xfrm>
            <a:off x="4393973" y="1210687"/>
            <a:ext cx="437940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600" dirty="0"/>
              <a:t> M</a:t>
            </a:r>
          </a:p>
          <a:p>
            <a:endParaRPr lang="en-CA" sz="2000" dirty="0"/>
          </a:p>
          <a:p>
            <a:r>
              <a:rPr lang="en-CA" sz="1600" i="1" dirty="0" err="1"/>
              <a:t>i</a:t>
            </a:r>
            <a:r>
              <a:rPr lang="en-CA" sz="1600" dirty="0"/>
              <a:t>=1</a:t>
            </a:r>
            <a:endParaRPr lang="fr-CA" sz="1600" dirty="0"/>
          </a:p>
        </p:txBody>
      </p:sp>
      <p:sp>
        <p:nvSpPr>
          <p:cNvPr id="29" name="ZoneTexte 28"/>
          <p:cNvSpPr txBox="1"/>
          <p:nvPr/>
        </p:nvSpPr>
        <p:spPr>
          <a:xfrm>
            <a:off x="4320048" y="1261790"/>
            <a:ext cx="51809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4400" dirty="0">
                <a:sym typeface="Symbol"/>
              </a:rPr>
              <a:t></a:t>
            </a:r>
            <a:endParaRPr lang="fr-CA" sz="4400" dirty="0"/>
          </a:p>
        </p:txBody>
      </p:sp>
      <p:cxnSp>
        <p:nvCxnSpPr>
          <p:cNvPr id="30" name="Connecteur droit 29"/>
          <p:cNvCxnSpPr/>
          <p:nvPr/>
        </p:nvCxnSpPr>
        <p:spPr>
          <a:xfrm>
            <a:off x="3864069" y="2197894"/>
            <a:ext cx="1766158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Rectangle 14"/>
          <p:cNvSpPr>
            <a:spLocks noChangeArrowheads="1"/>
          </p:cNvSpPr>
          <p:nvPr/>
        </p:nvSpPr>
        <p:spPr bwMode="auto">
          <a:xfrm>
            <a:off x="3394720" y="1692895"/>
            <a:ext cx="457200" cy="9144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CA"/>
          </a:p>
        </p:txBody>
      </p:sp>
      <p:sp>
        <p:nvSpPr>
          <p:cNvPr id="32" name="Text Box 15"/>
          <p:cNvSpPr txBox="1">
            <a:spLocks noChangeArrowheads="1"/>
          </p:cNvSpPr>
          <p:nvPr/>
        </p:nvSpPr>
        <p:spPr bwMode="auto">
          <a:xfrm>
            <a:off x="3351858" y="1769095"/>
            <a:ext cx="500062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fr-CA" sz="4400" b="0"/>
              <a:t>=</a:t>
            </a:r>
            <a:endParaRPr lang="en-CA" sz="4400" b="0"/>
          </a:p>
        </p:txBody>
      </p:sp>
      <p:sp>
        <p:nvSpPr>
          <p:cNvPr id="33" name="ZoneTexte 32"/>
          <p:cNvSpPr txBox="1"/>
          <p:nvPr/>
        </p:nvSpPr>
        <p:spPr>
          <a:xfrm>
            <a:off x="2267744" y="1751881"/>
            <a:ext cx="132092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400" i="1" dirty="0" err="1"/>
              <a:t>E</a:t>
            </a:r>
            <a:r>
              <a:rPr lang="en-CA" sz="4400" i="1" baseline="-25000" dirty="0" err="1"/>
              <a:t>total</a:t>
            </a:r>
            <a:endParaRPr lang="fr-CA" i="1" baseline="-25000" dirty="0"/>
          </a:p>
        </p:txBody>
      </p:sp>
      <p:sp>
        <p:nvSpPr>
          <p:cNvPr id="22" name="Text Box 20">
            <a:extLst>
              <a:ext uri="{FF2B5EF4-FFF2-40B4-BE49-F238E27FC236}">
                <a16:creationId xmlns:a16="http://schemas.microsoft.com/office/drawing/2014/main" id="{25D52B6D-AEEA-4B7F-B950-9BC18865DB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-73683"/>
            <a:ext cx="9144000" cy="1323439"/>
          </a:xfrm>
          <a:prstGeom prst="rect">
            <a:avLst/>
          </a:prstGeom>
          <a:solidFill>
            <a:srgbClr val="C0504D"/>
          </a:solidFill>
          <a:ln>
            <a:noFill/>
          </a:ln>
          <a:effectLst/>
        </p:spPr>
        <p:txBody>
          <a:bodyPr wrap="square">
            <a:spAutoFit/>
          </a:bodyPr>
          <a:lstStyle/>
          <a:p>
            <a:pPr algn="ctr"/>
            <a:endParaRPr lang="fr-CA" sz="800" dirty="0">
              <a:solidFill>
                <a:schemeClr val="bg1"/>
              </a:solidFill>
            </a:endParaRPr>
          </a:p>
          <a:p>
            <a:pPr algn="ctr"/>
            <a:r>
              <a:rPr lang="fr-CA" sz="3600" dirty="0" err="1">
                <a:solidFill>
                  <a:schemeClr val="bg1"/>
                </a:solidFill>
              </a:rPr>
              <a:t>Maximization</a:t>
            </a:r>
            <a:r>
              <a:rPr lang="fr-CA" sz="3600" dirty="0">
                <a:solidFill>
                  <a:schemeClr val="bg1"/>
                </a:solidFill>
              </a:rPr>
              <a:t> of </a:t>
            </a:r>
            <a:r>
              <a:rPr lang="fr-CA" sz="3600" dirty="0" err="1">
                <a:solidFill>
                  <a:schemeClr val="bg1"/>
                </a:solidFill>
              </a:rPr>
              <a:t>energy</a:t>
            </a:r>
            <a:r>
              <a:rPr lang="fr-CA" sz="3600" dirty="0">
                <a:solidFill>
                  <a:schemeClr val="bg1"/>
                </a:solidFill>
              </a:rPr>
              <a:t> </a:t>
            </a:r>
            <a:r>
              <a:rPr lang="fr-CA" sz="3600" dirty="0" err="1">
                <a:solidFill>
                  <a:schemeClr val="bg1"/>
                </a:solidFill>
              </a:rPr>
              <a:t>intake</a:t>
            </a:r>
            <a:r>
              <a:rPr lang="fr-CA" sz="3600" dirty="0">
                <a:solidFill>
                  <a:schemeClr val="bg1"/>
                </a:solidFill>
              </a:rPr>
              <a:t> rate: </a:t>
            </a:r>
          </a:p>
          <a:p>
            <a:pPr algn="ctr"/>
            <a:r>
              <a:rPr lang="fr-CA" sz="3600" dirty="0">
                <a:solidFill>
                  <a:schemeClr val="bg1"/>
                </a:solidFill>
              </a:rPr>
              <a:t>the </a:t>
            </a:r>
            <a:r>
              <a:rPr lang="fr-CA" sz="3600" dirty="0" err="1">
                <a:solidFill>
                  <a:schemeClr val="bg1"/>
                </a:solidFill>
              </a:rPr>
              <a:t>contingency</a:t>
            </a:r>
            <a:r>
              <a:rPr lang="fr-CA" sz="3600" dirty="0">
                <a:solidFill>
                  <a:schemeClr val="bg1"/>
                </a:solidFill>
              </a:rPr>
              <a:t> model</a:t>
            </a:r>
            <a:endParaRPr lang="fr-CA" sz="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7909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 Box 11"/>
          <p:cNvSpPr txBox="1">
            <a:spLocks noChangeArrowheads="1"/>
          </p:cNvSpPr>
          <p:nvPr/>
        </p:nvSpPr>
        <p:spPr bwMode="auto">
          <a:xfrm>
            <a:off x="3131840" y="1467544"/>
            <a:ext cx="3733006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fr-CA" sz="3200" i="1" dirty="0"/>
              <a:t> </a:t>
            </a:r>
            <a:r>
              <a:rPr lang="fr-CA" sz="3200" b="0" i="1" dirty="0"/>
              <a:t> a</a:t>
            </a:r>
            <a:r>
              <a:rPr lang="fr-CA" sz="3200" b="0" dirty="0"/>
              <a:t>(</a:t>
            </a:r>
            <a:r>
              <a:rPr lang="fr-CA" sz="3200" b="0" i="1" dirty="0">
                <a:sym typeface="Symbol"/>
              </a:rPr>
              <a:t>N</a:t>
            </a:r>
            <a:r>
              <a:rPr lang="fr-CA" sz="3200" b="0" i="1" baseline="-25000" dirty="0">
                <a:sym typeface="Symbol"/>
              </a:rPr>
              <a:t>1</a:t>
            </a:r>
            <a:r>
              <a:rPr lang="fr-CA" sz="3200" b="0" i="1" dirty="0">
                <a:sym typeface="Symbol"/>
              </a:rPr>
              <a:t>p</a:t>
            </a:r>
            <a:r>
              <a:rPr lang="fr-CA" sz="3200" b="0" i="1" baseline="-25000" dirty="0">
                <a:sym typeface="Symbol"/>
              </a:rPr>
              <a:t>1</a:t>
            </a:r>
            <a:r>
              <a:rPr lang="fr-CA" sz="3200" b="0" i="1" dirty="0">
                <a:sym typeface="Symbol"/>
              </a:rPr>
              <a:t>e</a:t>
            </a:r>
            <a:r>
              <a:rPr lang="fr-CA" sz="3200" b="0" i="1" baseline="-25000" dirty="0">
                <a:sym typeface="Symbol"/>
              </a:rPr>
              <a:t>1 </a:t>
            </a:r>
            <a:r>
              <a:rPr lang="fr-CA" sz="3200" b="0" i="1" dirty="0">
                <a:sym typeface="Symbol"/>
              </a:rPr>
              <a:t>+</a:t>
            </a:r>
            <a:r>
              <a:rPr lang="fr-CA" sz="3200" i="1" dirty="0">
                <a:sym typeface="Symbol"/>
              </a:rPr>
              <a:t> N</a:t>
            </a:r>
            <a:r>
              <a:rPr lang="fr-CA" sz="3200" i="1" baseline="-25000" dirty="0">
                <a:sym typeface="Symbol"/>
              </a:rPr>
              <a:t>2</a:t>
            </a:r>
            <a:r>
              <a:rPr lang="fr-CA" sz="3200" i="1" dirty="0">
                <a:sym typeface="Symbol"/>
              </a:rPr>
              <a:t>p</a:t>
            </a:r>
            <a:r>
              <a:rPr lang="fr-CA" sz="3200" i="1" baseline="-25000" dirty="0">
                <a:sym typeface="Symbol"/>
              </a:rPr>
              <a:t>2</a:t>
            </a:r>
            <a:r>
              <a:rPr lang="fr-CA" sz="3200" i="1" dirty="0">
                <a:sym typeface="Symbol"/>
              </a:rPr>
              <a:t>e</a:t>
            </a:r>
            <a:r>
              <a:rPr lang="fr-CA" sz="3200" i="1" baseline="-25000" dirty="0">
                <a:sym typeface="Symbol"/>
              </a:rPr>
              <a:t>2</a:t>
            </a:r>
            <a:r>
              <a:rPr lang="fr-CA" sz="3200" dirty="0">
                <a:sym typeface="Symbol"/>
              </a:rPr>
              <a:t>)</a:t>
            </a:r>
            <a:endParaRPr lang="en-CA" sz="3200" b="0" dirty="0"/>
          </a:p>
        </p:txBody>
      </p:sp>
      <p:sp>
        <p:nvSpPr>
          <p:cNvPr id="47" name="Text Box 12"/>
          <p:cNvSpPr txBox="1">
            <a:spLocks noChangeArrowheads="1"/>
          </p:cNvSpPr>
          <p:nvPr/>
        </p:nvSpPr>
        <p:spPr bwMode="auto">
          <a:xfrm>
            <a:off x="3059832" y="2230660"/>
            <a:ext cx="432048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fr-CA" sz="3200" b="0" dirty="0"/>
              <a:t>1 +</a:t>
            </a:r>
            <a:r>
              <a:rPr lang="fr-CA" sz="3200" i="1" dirty="0"/>
              <a:t>a</a:t>
            </a:r>
            <a:r>
              <a:rPr lang="fr-CA" sz="3200" dirty="0"/>
              <a:t>(</a:t>
            </a:r>
            <a:r>
              <a:rPr lang="fr-CA" sz="3200" i="1" dirty="0">
                <a:sym typeface="Symbol"/>
              </a:rPr>
              <a:t>N</a:t>
            </a:r>
            <a:r>
              <a:rPr lang="fr-CA" sz="3200" i="1" baseline="-25000" dirty="0">
                <a:sym typeface="Symbol"/>
              </a:rPr>
              <a:t>1</a:t>
            </a:r>
            <a:r>
              <a:rPr lang="fr-CA" sz="3200" i="1" dirty="0"/>
              <a:t>h</a:t>
            </a:r>
            <a:r>
              <a:rPr lang="en-CA" sz="3200" i="1" baseline="-25000" dirty="0"/>
              <a:t>1</a:t>
            </a:r>
            <a:r>
              <a:rPr lang="en-CA" sz="3200" i="1" dirty="0"/>
              <a:t>p</a:t>
            </a:r>
            <a:r>
              <a:rPr lang="en-CA" sz="3200" i="1" baseline="-25000" dirty="0"/>
              <a:t>1</a:t>
            </a:r>
            <a:r>
              <a:rPr lang="en-CA" sz="3200" i="1" dirty="0"/>
              <a:t> +</a:t>
            </a:r>
            <a:r>
              <a:rPr lang="fr-CA" sz="3200" i="1" dirty="0">
                <a:sym typeface="Symbol"/>
              </a:rPr>
              <a:t> N</a:t>
            </a:r>
            <a:r>
              <a:rPr lang="fr-CA" sz="3200" i="1" baseline="-25000" dirty="0">
                <a:sym typeface="Symbol"/>
              </a:rPr>
              <a:t>2</a:t>
            </a:r>
            <a:r>
              <a:rPr lang="fr-CA" sz="3200" i="1" dirty="0"/>
              <a:t>h</a:t>
            </a:r>
            <a:r>
              <a:rPr lang="en-CA" sz="3200" i="1" baseline="-25000" dirty="0"/>
              <a:t>2</a:t>
            </a:r>
            <a:r>
              <a:rPr lang="en-CA" sz="3200" i="1" dirty="0"/>
              <a:t>p</a:t>
            </a:r>
            <a:r>
              <a:rPr lang="en-CA" sz="3200" i="1" baseline="-25000" dirty="0"/>
              <a:t>2</a:t>
            </a:r>
            <a:r>
              <a:rPr lang="en-CA" sz="3200" dirty="0"/>
              <a:t>)</a:t>
            </a:r>
            <a:endParaRPr lang="en-CA" sz="3200" b="0" baseline="-25000" dirty="0"/>
          </a:p>
        </p:txBody>
      </p:sp>
      <p:sp>
        <p:nvSpPr>
          <p:cNvPr id="50" name="Rectangle 14"/>
          <p:cNvSpPr>
            <a:spLocks noChangeArrowheads="1"/>
          </p:cNvSpPr>
          <p:nvPr/>
        </p:nvSpPr>
        <p:spPr bwMode="auto">
          <a:xfrm>
            <a:off x="2597696" y="1734382"/>
            <a:ext cx="378166" cy="7037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CA" sz="1200"/>
          </a:p>
        </p:txBody>
      </p:sp>
      <p:sp>
        <p:nvSpPr>
          <p:cNvPr id="51" name="Text Box 15"/>
          <p:cNvSpPr txBox="1">
            <a:spLocks noChangeArrowheads="1"/>
          </p:cNvSpPr>
          <p:nvPr/>
        </p:nvSpPr>
        <p:spPr bwMode="auto">
          <a:xfrm>
            <a:off x="2554834" y="1775466"/>
            <a:ext cx="413619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fr-CA" sz="3200" b="0"/>
              <a:t>=</a:t>
            </a:r>
            <a:endParaRPr lang="en-CA" sz="3200" b="0"/>
          </a:p>
        </p:txBody>
      </p:sp>
      <p:sp>
        <p:nvSpPr>
          <p:cNvPr id="52" name="Rectangle 24"/>
          <p:cNvSpPr>
            <a:spLocks noChangeArrowheads="1"/>
          </p:cNvSpPr>
          <p:nvPr/>
        </p:nvSpPr>
        <p:spPr bwMode="auto">
          <a:xfrm>
            <a:off x="1445568" y="1467544"/>
            <a:ext cx="5718720" cy="138539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CA" sz="1200"/>
          </a:p>
        </p:txBody>
      </p:sp>
      <p:sp>
        <p:nvSpPr>
          <p:cNvPr id="53" name="ZoneTexte 52"/>
          <p:cNvSpPr txBox="1"/>
          <p:nvPr/>
        </p:nvSpPr>
        <p:spPr>
          <a:xfrm>
            <a:off x="2273644" y="1745850"/>
            <a:ext cx="10742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200" i="1" dirty="0"/>
              <a:t>E</a:t>
            </a:r>
            <a:endParaRPr lang="fr-CA" sz="1200" i="1" baseline="-25000" dirty="0"/>
          </a:p>
        </p:txBody>
      </p:sp>
      <p:sp>
        <p:nvSpPr>
          <p:cNvPr id="54" name="Line 13"/>
          <p:cNvSpPr>
            <a:spLocks noChangeShapeType="1"/>
          </p:cNvSpPr>
          <p:nvPr/>
        </p:nvSpPr>
        <p:spPr bwMode="auto">
          <a:xfrm>
            <a:off x="3112244" y="2162516"/>
            <a:ext cx="3619996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CA" sz="1200"/>
          </a:p>
        </p:txBody>
      </p:sp>
      <p:sp>
        <p:nvSpPr>
          <p:cNvPr id="3" name="ZoneTexte 2"/>
          <p:cNvSpPr txBox="1"/>
          <p:nvPr/>
        </p:nvSpPr>
        <p:spPr>
          <a:xfrm>
            <a:off x="364520" y="2958043"/>
            <a:ext cx="85170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Let’s now evaluate how energy intake rate varies with the consumption of type 1 resource: </a:t>
            </a:r>
            <a:endParaRPr lang="fr-CA" sz="2400" dirty="0"/>
          </a:p>
        </p:txBody>
      </p:sp>
      <p:pic>
        <p:nvPicPr>
          <p:cNvPr id="25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59" t="47228" r="14568" b="42337"/>
          <a:stretch/>
        </p:blipFill>
        <p:spPr bwMode="auto">
          <a:xfrm>
            <a:off x="1880002" y="3789040"/>
            <a:ext cx="4780230" cy="10436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4860032" y="4005064"/>
            <a:ext cx="216024" cy="2880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28" name="Rectangle 27"/>
          <p:cNvSpPr/>
          <p:nvPr/>
        </p:nvSpPr>
        <p:spPr>
          <a:xfrm>
            <a:off x="5004048" y="4437112"/>
            <a:ext cx="216024" cy="2880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29" name="Rectangle 28"/>
          <p:cNvSpPr/>
          <p:nvPr/>
        </p:nvSpPr>
        <p:spPr>
          <a:xfrm>
            <a:off x="3779912" y="4437112"/>
            <a:ext cx="216024" cy="2880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30" name="Rectangle 29"/>
          <p:cNvSpPr/>
          <p:nvPr/>
        </p:nvSpPr>
        <p:spPr>
          <a:xfrm>
            <a:off x="2555776" y="4365104"/>
            <a:ext cx="216024" cy="2880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31" name="Rectangle 30"/>
          <p:cNvSpPr/>
          <p:nvPr/>
        </p:nvSpPr>
        <p:spPr>
          <a:xfrm>
            <a:off x="2627784" y="4005064"/>
            <a:ext cx="216024" cy="2880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6" name="Rectangle 5"/>
          <p:cNvSpPr/>
          <p:nvPr/>
        </p:nvSpPr>
        <p:spPr>
          <a:xfrm>
            <a:off x="2483768" y="3933056"/>
            <a:ext cx="335348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CA" sz="2400" i="1" dirty="0"/>
              <a:t>E</a:t>
            </a:r>
            <a:endParaRPr lang="fr-CA" sz="2400" dirty="0"/>
          </a:p>
        </p:txBody>
      </p:sp>
      <p:sp>
        <p:nvSpPr>
          <p:cNvPr id="33" name="ZoneTexte 32"/>
          <p:cNvSpPr txBox="1"/>
          <p:nvPr/>
        </p:nvSpPr>
        <p:spPr>
          <a:xfrm>
            <a:off x="2483768" y="4355812"/>
            <a:ext cx="385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i="1" dirty="0"/>
              <a:t>p</a:t>
            </a:r>
            <a:r>
              <a:rPr lang="en-CA" i="1" baseline="-25000" dirty="0"/>
              <a:t>1</a:t>
            </a:r>
            <a:endParaRPr lang="fr-CA" i="1" baseline="-25000" dirty="0"/>
          </a:p>
        </p:txBody>
      </p:sp>
      <p:sp>
        <p:nvSpPr>
          <p:cNvPr id="34" name="ZoneTexte 33"/>
          <p:cNvSpPr txBox="1"/>
          <p:nvPr/>
        </p:nvSpPr>
        <p:spPr>
          <a:xfrm>
            <a:off x="4763022" y="3995772"/>
            <a:ext cx="385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i="1" dirty="0"/>
              <a:t>p</a:t>
            </a:r>
            <a:r>
              <a:rPr lang="en-CA" i="1" baseline="-25000" dirty="0"/>
              <a:t>2</a:t>
            </a:r>
            <a:endParaRPr lang="fr-CA" i="1" baseline="-25000" dirty="0"/>
          </a:p>
        </p:txBody>
      </p:sp>
      <p:sp>
        <p:nvSpPr>
          <p:cNvPr id="35" name="ZoneTexte 34"/>
          <p:cNvSpPr txBox="1"/>
          <p:nvPr/>
        </p:nvSpPr>
        <p:spPr>
          <a:xfrm>
            <a:off x="4915422" y="4355812"/>
            <a:ext cx="385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i="1" dirty="0"/>
              <a:t>p</a:t>
            </a:r>
            <a:r>
              <a:rPr lang="en-CA" i="1" baseline="-25000" dirty="0"/>
              <a:t>2</a:t>
            </a:r>
            <a:endParaRPr lang="fr-CA" i="1" baseline="-25000" dirty="0"/>
          </a:p>
        </p:txBody>
      </p:sp>
      <p:sp>
        <p:nvSpPr>
          <p:cNvPr id="4" name="ZoneTexte 3"/>
          <p:cNvSpPr txBox="1"/>
          <p:nvPr/>
        </p:nvSpPr>
        <p:spPr>
          <a:xfrm>
            <a:off x="3682902" y="4355812"/>
            <a:ext cx="385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i="1" dirty="0"/>
              <a:t>p</a:t>
            </a:r>
            <a:r>
              <a:rPr lang="en-CA" i="1" baseline="-25000" dirty="0"/>
              <a:t>1</a:t>
            </a:r>
            <a:endParaRPr lang="fr-CA" i="1" baseline="-25000" dirty="0"/>
          </a:p>
        </p:txBody>
      </p:sp>
      <p:sp>
        <p:nvSpPr>
          <p:cNvPr id="59" name="Rectangle 58"/>
          <p:cNvSpPr/>
          <p:nvPr/>
        </p:nvSpPr>
        <p:spPr>
          <a:xfrm>
            <a:off x="3750827" y="5043311"/>
            <a:ext cx="216024" cy="2880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sz="2400"/>
          </a:p>
        </p:txBody>
      </p:sp>
      <p:sp>
        <p:nvSpPr>
          <p:cNvPr id="60" name="Rectangle 59"/>
          <p:cNvSpPr/>
          <p:nvPr/>
        </p:nvSpPr>
        <p:spPr>
          <a:xfrm>
            <a:off x="3471179" y="4941168"/>
            <a:ext cx="562975" cy="55399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CA" sz="3000" dirty="0">
                <a:sym typeface="Symbol"/>
              </a:rPr>
              <a:t></a:t>
            </a:r>
            <a:r>
              <a:rPr lang="en-CA" sz="3000" i="1" dirty="0"/>
              <a:t>E</a:t>
            </a:r>
            <a:endParaRPr lang="fr-CA" sz="3000" dirty="0"/>
          </a:p>
        </p:txBody>
      </p:sp>
      <p:sp>
        <p:nvSpPr>
          <p:cNvPr id="61" name="ZoneTexte 60"/>
          <p:cNvSpPr txBox="1"/>
          <p:nvPr/>
        </p:nvSpPr>
        <p:spPr>
          <a:xfrm>
            <a:off x="3471179" y="5373216"/>
            <a:ext cx="6687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>
                <a:sym typeface="Symbol"/>
              </a:rPr>
              <a:t> </a:t>
            </a:r>
            <a:r>
              <a:rPr lang="en-CA" sz="2400" i="1" dirty="0"/>
              <a:t>p</a:t>
            </a:r>
            <a:r>
              <a:rPr lang="en-CA" sz="2400" baseline="-25000" dirty="0"/>
              <a:t>1</a:t>
            </a:r>
            <a:endParaRPr lang="fr-CA" sz="2400" baseline="-25000" dirty="0"/>
          </a:p>
        </p:txBody>
      </p:sp>
      <p:sp>
        <p:nvSpPr>
          <p:cNvPr id="48" name="ZoneTexte 47"/>
          <p:cNvSpPr txBox="1"/>
          <p:nvPr/>
        </p:nvSpPr>
        <p:spPr>
          <a:xfrm>
            <a:off x="611560" y="5127057"/>
            <a:ext cx="62246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Because</a:t>
            </a:r>
            <a:r>
              <a:rPr lang="fr-FR" sz="2400" dirty="0"/>
              <a:t> </a:t>
            </a:r>
            <a:r>
              <a:rPr lang="fr-FR" sz="2400" i="1" dirty="0"/>
              <a:t>e</a:t>
            </a:r>
            <a:r>
              <a:rPr lang="fr-FR" sz="2400" i="1" baseline="-25000" dirty="0"/>
              <a:t>1</a:t>
            </a:r>
            <a:r>
              <a:rPr lang="fr-FR" sz="2400" dirty="0"/>
              <a:t>/</a:t>
            </a:r>
            <a:r>
              <a:rPr lang="fr-FR" sz="2400" i="1" dirty="0"/>
              <a:t>h</a:t>
            </a:r>
            <a:r>
              <a:rPr lang="fr-FR" sz="2400" i="1" baseline="-25000" dirty="0"/>
              <a:t>1</a:t>
            </a:r>
            <a:r>
              <a:rPr lang="fr-FR" sz="2400" dirty="0"/>
              <a:t> &gt; </a:t>
            </a:r>
            <a:r>
              <a:rPr lang="fr-FR" sz="2400" i="1" dirty="0"/>
              <a:t>e</a:t>
            </a:r>
            <a:r>
              <a:rPr lang="fr-FR" sz="2400" i="1" baseline="-25000" dirty="0"/>
              <a:t>2</a:t>
            </a:r>
            <a:r>
              <a:rPr lang="fr-FR" sz="2400" dirty="0"/>
              <a:t>/</a:t>
            </a:r>
            <a:r>
              <a:rPr lang="fr-FR" sz="2400" i="1" dirty="0"/>
              <a:t>h</a:t>
            </a:r>
            <a:r>
              <a:rPr lang="fr-FR" sz="2400" i="1" baseline="-25000" dirty="0"/>
              <a:t>2</a:t>
            </a:r>
            <a:r>
              <a:rPr lang="fr-FR" sz="2400" dirty="0"/>
              <a:t>,         can </a:t>
            </a:r>
            <a:r>
              <a:rPr lang="fr-FR" sz="2400" dirty="0" err="1"/>
              <a:t>only</a:t>
            </a:r>
            <a:r>
              <a:rPr lang="fr-FR" sz="2400" dirty="0"/>
              <a:t> </a:t>
            </a:r>
            <a:r>
              <a:rPr lang="fr-FR" sz="2400" dirty="0" err="1"/>
              <a:t>be</a:t>
            </a:r>
            <a:r>
              <a:rPr lang="fr-FR" sz="2400" dirty="0"/>
              <a:t> positive…</a:t>
            </a:r>
          </a:p>
        </p:txBody>
      </p:sp>
      <p:sp>
        <p:nvSpPr>
          <p:cNvPr id="7" name="Rectangle 6"/>
          <p:cNvSpPr/>
          <p:nvPr/>
        </p:nvSpPr>
        <p:spPr>
          <a:xfrm>
            <a:off x="683568" y="5478323"/>
            <a:ext cx="796898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fr-FR" sz="2400" dirty="0"/>
              <a:t>… type 1 </a:t>
            </a:r>
            <a:r>
              <a:rPr lang="fr-FR" sz="2400" dirty="0" err="1"/>
              <a:t>resource</a:t>
            </a:r>
            <a:r>
              <a:rPr lang="fr-FR" sz="2400" dirty="0"/>
              <a:t> </a:t>
            </a:r>
            <a:r>
              <a:rPr lang="fr-FR" sz="2400" dirty="0" err="1"/>
              <a:t>should</a:t>
            </a:r>
            <a:r>
              <a:rPr lang="fr-FR" sz="2400" dirty="0"/>
              <a:t> </a:t>
            </a:r>
            <a:r>
              <a:rPr lang="fr-FR" sz="2400" dirty="0" err="1"/>
              <a:t>therefore</a:t>
            </a:r>
            <a:r>
              <a:rPr lang="fr-FR" sz="2400" dirty="0"/>
              <a:t> </a:t>
            </a:r>
          </a:p>
          <a:p>
            <a:pPr algn="r"/>
            <a:r>
              <a:rPr lang="fr-FR" sz="2400" dirty="0" err="1"/>
              <a:t>always</a:t>
            </a:r>
            <a:r>
              <a:rPr lang="fr-FR" sz="2400" dirty="0"/>
              <a:t> </a:t>
            </a:r>
            <a:r>
              <a:rPr lang="fr-FR" sz="2400" dirty="0" err="1"/>
              <a:t>be</a:t>
            </a:r>
            <a:r>
              <a:rPr lang="fr-FR" sz="2400" dirty="0"/>
              <a:t> </a:t>
            </a:r>
            <a:r>
              <a:rPr lang="fr-FR" sz="2400" dirty="0" err="1"/>
              <a:t>consumed</a:t>
            </a:r>
            <a:r>
              <a:rPr lang="fr-FR" sz="2400" dirty="0"/>
              <a:t> to </a:t>
            </a:r>
            <a:r>
              <a:rPr lang="fr-FR" sz="2400" dirty="0" err="1"/>
              <a:t>maximize</a:t>
            </a:r>
            <a:r>
              <a:rPr lang="fr-FR" sz="2400" dirty="0"/>
              <a:t> </a:t>
            </a:r>
            <a:r>
              <a:rPr lang="fr-FR" sz="2400" i="1" dirty="0"/>
              <a:t>E</a:t>
            </a:r>
            <a:endParaRPr lang="fr-CA" sz="2400" i="1" dirty="0"/>
          </a:p>
        </p:txBody>
      </p:sp>
      <p:sp>
        <p:nvSpPr>
          <p:cNvPr id="65" name="Line 13"/>
          <p:cNvSpPr>
            <a:spLocks noChangeShapeType="1"/>
          </p:cNvSpPr>
          <p:nvPr/>
        </p:nvSpPr>
        <p:spPr bwMode="auto">
          <a:xfrm>
            <a:off x="2411759" y="4365104"/>
            <a:ext cx="375019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CA" sz="1200" dirty="0"/>
          </a:p>
        </p:txBody>
      </p:sp>
      <p:sp>
        <p:nvSpPr>
          <p:cNvPr id="66" name="Line 13"/>
          <p:cNvSpPr>
            <a:spLocks noChangeShapeType="1"/>
          </p:cNvSpPr>
          <p:nvPr/>
        </p:nvSpPr>
        <p:spPr bwMode="auto">
          <a:xfrm>
            <a:off x="3579711" y="5415089"/>
            <a:ext cx="375019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CA" sz="1600"/>
          </a:p>
        </p:txBody>
      </p:sp>
      <p:sp>
        <p:nvSpPr>
          <p:cNvPr id="36" name="Text Box 20">
            <a:extLst>
              <a:ext uri="{FF2B5EF4-FFF2-40B4-BE49-F238E27FC236}">
                <a16:creationId xmlns:a16="http://schemas.microsoft.com/office/drawing/2014/main" id="{062E57BB-EE5E-4083-9828-CEC2F7F954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-73683"/>
            <a:ext cx="9144000" cy="1323439"/>
          </a:xfrm>
          <a:prstGeom prst="rect">
            <a:avLst/>
          </a:prstGeom>
          <a:solidFill>
            <a:srgbClr val="C0504D"/>
          </a:solidFill>
          <a:ln>
            <a:noFill/>
          </a:ln>
          <a:effectLst/>
        </p:spPr>
        <p:txBody>
          <a:bodyPr wrap="square">
            <a:spAutoFit/>
          </a:bodyPr>
          <a:lstStyle/>
          <a:p>
            <a:pPr algn="ctr"/>
            <a:endParaRPr lang="fr-CA" sz="800" dirty="0">
              <a:solidFill>
                <a:schemeClr val="bg1"/>
              </a:solidFill>
            </a:endParaRPr>
          </a:p>
          <a:p>
            <a:pPr algn="ctr"/>
            <a:r>
              <a:rPr lang="fr-CA" sz="3600" dirty="0" err="1">
                <a:solidFill>
                  <a:schemeClr val="bg1"/>
                </a:solidFill>
              </a:rPr>
              <a:t>Maximization</a:t>
            </a:r>
            <a:r>
              <a:rPr lang="fr-CA" sz="3600" dirty="0">
                <a:solidFill>
                  <a:schemeClr val="bg1"/>
                </a:solidFill>
              </a:rPr>
              <a:t> of </a:t>
            </a:r>
            <a:r>
              <a:rPr lang="fr-CA" sz="3600" dirty="0" err="1">
                <a:solidFill>
                  <a:schemeClr val="bg1"/>
                </a:solidFill>
              </a:rPr>
              <a:t>energy</a:t>
            </a:r>
            <a:r>
              <a:rPr lang="fr-CA" sz="3600" dirty="0">
                <a:solidFill>
                  <a:schemeClr val="bg1"/>
                </a:solidFill>
              </a:rPr>
              <a:t> </a:t>
            </a:r>
            <a:r>
              <a:rPr lang="fr-CA" sz="3600" dirty="0" err="1">
                <a:solidFill>
                  <a:schemeClr val="bg1"/>
                </a:solidFill>
              </a:rPr>
              <a:t>intake</a:t>
            </a:r>
            <a:r>
              <a:rPr lang="fr-CA" sz="3600" dirty="0">
                <a:solidFill>
                  <a:schemeClr val="bg1"/>
                </a:solidFill>
              </a:rPr>
              <a:t> rate: </a:t>
            </a:r>
          </a:p>
          <a:p>
            <a:pPr algn="ctr"/>
            <a:r>
              <a:rPr lang="fr-CA" sz="3600" dirty="0">
                <a:solidFill>
                  <a:schemeClr val="bg1"/>
                </a:solidFill>
              </a:rPr>
              <a:t>the </a:t>
            </a:r>
            <a:r>
              <a:rPr lang="fr-CA" sz="3600" dirty="0" err="1">
                <a:solidFill>
                  <a:schemeClr val="bg1"/>
                </a:solidFill>
              </a:rPr>
              <a:t>contingency</a:t>
            </a:r>
            <a:r>
              <a:rPr lang="fr-CA" sz="3600" dirty="0">
                <a:solidFill>
                  <a:schemeClr val="bg1"/>
                </a:solidFill>
              </a:rPr>
              <a:t> model</a:t>
            </a:r>
            <a:endParaRPr lang="fr-CA" sz="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869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60" grpId="0"/>
      <p:bldP spid="61" grpId="0"/>
      <p:bldP spid="48" grpId="0"/>
      <p:bldP spid="7" grpId="0"/>
      <p:bldP spid="6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466" t="76117" r="14569" b="11921"/>
          <a:stretch/>
        </p:blipFill>
        <p:spPr bwMode="auto">
          <a:xfrm>
            <a:off x="3052988" y="3312809"/>
            <a:ext cx="3994985" cy="1196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3" name="Text Box 11"/>
          <p:cNvSpPr txBox="1">
            <a:spLocks noChangeArrowheads="1"/>
          </p:cNvSpPr>
          <p:nvPr/>
        </p:nvSpPr>
        <p:spPr bwMode="auto">
          <a:xfrm>
            <a:off x="3131840" y="1467544"/>
            <a:ext cx="3733006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fr-CA" sz="3200" i="1" dirty="0"/>
              <a:t> </a:t>
            </a:r>
            <a:r>
              <a:rPr lang="fr-CA" sz="3200" b="0" i="1" dirty="0"/>
              <a:t> a</a:t>
            </a:r>
            <a:r>
              <a:rPr lang="fr-CA" sz="3200" b="0" dirty="0"/>
              <a:t>(</a:t>
            </a:r>
            <a:r>
              <a:rPr lang="fr-CA" sz="3200" b="0" i="1" dirty="0">
                <a:sym typeface="Symbol"/>
              </a:rPr>
              <a:t>N</a:t>
            </a:r>
            <a:r>
              <a:rPr lang="fr-CA" sz="3200" b="0" i="1" baseline="-25000" dirty="0">
                <a:sym typeface="Symbol"/>
              </a:rPr>
              <a:t>1</a:t>
            </a:r>
            <a:r>
              <a:rPr lang="fr-CA" sz="3200" b="0" i="1" dirty="0">
                <a:sym typeface="Symbol"/>
              </a:rPr>
              <a:t>p</a:t>
            </a:r>
            <a:r>
              <a:rPr lang="fr-CA" sz="3200" b="0" i="1" baseline="-25000" dirty="0">
                <a:sym typeface="Symbol"/>
              </a:rPr>
              <a:t>1</a:t>
            </a:r>
            <a:r>
              <a:rPr lang="fr-CA" sz="3200" b="0" i="1" dirty="0">
                <a:sym typeface="Symbol"/>
              </a:rPr>
              <a:t>e</a:t>
            </a:r>
            <a:r>
              <a:rPr lang="fr-CA" sz="3200" b="0" i="1" baseline="-25000" dirty="0">
                <a:sym typeface="Symbol"/>
              </a:rPr>
              <a:t>1 </a:t>
            </a:r>
            <a:r>
              <a:rPr lang="fr-CA" sz="3200" b="0" i="1" dirty="0">
                <a:sym typeface="Symbol"/>
              </a:rPr>
              <a:t>+</a:t>
            </a:r>
            <a:r>
              <a:rPr lang="fr-CA" sz="3200" i="1" dirty="0">
                <a:sym typeface="Symbol"/>
              </a:rPr>
              <a:t> N</a:t>
            </a:r>
            <a:r>
              <a:rPr lang="fr-CA" sz="3200" i="1" baseline="-25000" dirty="0">
                <a:sym typeface="Symbol"/>
              </a:rPr>
              <a:t>2</a:t>
            </a:r>
            <a:r>
              <a:rPr lang="fr-CA" sz="3200" i="1" dirty="0">
                <a:sym typeface="Symbol"/>
              </a:rPr>
              <a:t>p</a:t>
            </a:r>
            <a:r>
              <a:rPr lang="fr-CA" sz="3200" i="1" baseline="-25000" dirty="0">
                <a:sym typeface="Symbol"/>
              </a:rPr>
              <a:t>2</a:t>
            </a:r>
            <a:r>
              <a:rPr lang="fr-CA" sz="3200" i="1" dirty="0">
                <a:sym typeface="Symbol"/>
              </a:rPr>
              <a:t>e</a:t>
            </a:r>
            <a:r>
              <a:rPr lang="fr-CA" sz="3200" i="1" baseline="-25000" dirty="0">
                <a:sym typeface="Symbol"/>
              </a:rPr>
              <a:t>2</a:t>
            </a:r>
            <a:r>
              <a:rPr lang="fr-CA" sz="3200" dirty="0">
                <a:sym typeface="Symbol"/>
              </a:rPr>
              <a:t>)</a:t>
            </a:r>
            <a:endParaRPr lang="en-CA" sz="3200" b="0" dirty="0"/>
          </a:p>
        </p:txBody>
      </p:sp>
      <p:sp>
        <p:nvSpPr>
          <p:cNvPr id="47" name="Text Box 12"/>
          <p:cNvSpPr txBox="1">
            <a:spLocks noChangeArrowheads="1"/>
          </p:cNvSpPr>
          <p:nvPr/>
        </p:nvSpPr>
        <p:spPr bwMode="auto">
          <a:xfrm>
            <a:off x="3059832" y="2230660"/>
            <a:ext cx="432048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fr-CA" sz="3200" b="0" dirty="0"/>
              <a:t>1 +</a:t>
            </a:r>
            <a:r>
              <a:rPr lang="fr-CA" sz="3200" i="1" dirty="0"/>
              <a:t>a</a:t>
            </a:r>
            <a:r>
              <a:rPr lang="fr-CA" sz="3200" dirty="0"/>
              <a:t>(</a:t>
            </a:r>
            <a:r>
              <a:rPr lang="fr-CA" sz="3200" i="1" dirty="0">
                <a:sym typeface="Symbol"/>
              </a:rPr>
              <a:t>N</a:t>
            </a:r>
            <a:r>
              <a:rPr lang="fr-CA" sz="3200" i="1" baseline="-25000" dirty="0">
                <a:sym typeface="Symbol"/>
              </a:rPr>
              <a:t>1</a:t>
            </a:r>
            <a:r>
              <a:rPr lang="fr-CA" sz="3200" i="1" dirty="0"/>
              <a:t>h</a:t>
            </a:r>
            <a:r>
              <a:rPr lang="en-CA" sz="3200" i="1" baseline="-25000" dirty="0"/>
              <a:t>1</a:t>
            </a:r>
            <a:r>
              <a:rPr lang="en-CA" sz="3200" i="1" dirty="0"/>
              <a:t>p</a:t>
            </a:r>
            <a:r>
              <a:rPr lang="en-CA" sz="3200" i="1" baseline="-25000" dirty="0"/>
              <a:t>1</a:t>
            </a:r>
            <a:r>
              <a:rPr lang="en-CA" sz="3200" i="1" dirty="0"/>
              <a:t> +</a:t>
            </a:r>
            <a:r>
              <a:rPr lang="fr-CA" sz="3200" i="1" dirty="0">
                <a:sym typeface="Symbol"/>
              </a:rPr>
              <a:t> N</a:t>
            </a:r>
            <a:r>
              <a:rPr lang="fr-CA" sz="3200" i="1" baseline="-25000" dirty="0">
                <a:sym typeface="Symbol"/>
              </a:rPr>
              <a:t>2</a:t>
            </a:r>
            <a:r>
              <a:rPr lang="fr-CA" sz="3200" i="1" dirty="0"/>
              <a:t>h</a:t>
            </a:r>
            <a:r>
              <a:rPr lang="en-CA" sz="3200" i="1" baseline="-25000" dirty="0"/>
              <a:t>2</a:t>
            </a:r>
            <a:r>
              <a:rPr lang="en-CA" sz="3200" i="1" dirty="0"/>
              <a:t>p</a:t>
            </a:r>
            <a:r>
              <a:rPr lang="en-CA" sz="3200" i="1" baseline="-25000" dirty="0"/>
              <a:t>2</a:t>
            </a:r>
            <a:r>
              <a:rPr lang="en-CA" sz="3200" dirty="0"/>
              <a:t>)</a:t>
            </a:r>
            <a:endParaRPr lang="en-CA" sz="3200" b="0" baseline="-25000" dirty="0"/>
          </a:p>
        </p:txBody>
      </p:sp>
      <p:sp>
        <p:nvSpPr>
          <p:cNvPr id="50" name="Rectangle 14"/>
          <p:cNvSpPr>
            <a:spLocks noChangeArrowheads="1"/>
          </p:cNvSpPr>
          <p:nvPr/>
        </p:nvSpPr>
        <p:spPr bwMode="auto">
          <a:xfrm>
            <a:off x="2597696" y="1734382"/>
            <a:ext cx="378166" cy="7037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CA" sz="1200"/>
          </a:p>
        </p:txBody>
      </p:sp>
      <p:sp>
        <p:nvSpPr>
          <p:cNvPr id="51" name="Text Box 15"/>
          <p:cNvSpPr txBox="1">
            <a:spLocks noChangeArrowheads="1"/>
          </p:cNvSpPr>
          <p:nvPr/>
        </p:nvSpPr>
        <p:spPr bwMode="auto">
          <a:xfrm>
            <a:off x="2554834" y="1775466"/>
            <a:ext cx="413619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fr-CA" sz="3200" b="0"/>
              <a:t>=</a:t>
            </a:r>
            <a:endParaRPr lang="en-CA" sz="3200" b="0"/>
          </a:p>
        </p:txBody>
      </p:sp>
      <p:sp>
        <p:nvSpPr>
          <p:cNvPr id="52" name="Rectangle 24"/>
          <p:cNvSpPr>
            <a:spLocks noChangeArrowheads="1"/>
          </p:cNvSpPr>
          <p:nvPr/>
        </p:nvSpPr>
        <p:spPr bwMode="auto">
          <a:xfrm>
            <a:off x="1445568" y="1467544"/>
            <a:ext cx="5718720" cy="138539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CA" sz="1200"/>
          </a:p>
        </p:txBody>
      </p:sp>
      <p:sp>
        <p:nvSpPr>
          <p:cNvPr id="53" name="ZoneTexte 52"/>
          <p:cNvSpPr txBox="1"/>
          <p:nvPr/>
        </p:nvSpPr>
        <p:spPr>
          <a:xfrm>
            <a:off x="2249669" y="1737865"/>
            <a:ext cx="10742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200" i="1" dirty="0"/>
              <a:t>E</a:t>
            </a:r>
            <a:endParaRPr lang="fr-CA" sz="1200" i="1" baseline="-25000" dirty="0"/>
          </a:p>
        </p:txBody>
      </p:sp>
      <p:sp>
        <p:nvSpPr>
          <p:cNvPr id="54" name="Line 13"/>
          <p:cNvSpPr>
            <a:spLocks noChangeShapeType="1"/>
          </p:cNvSpPr>
          <p:nvPr/>
        </p:nvSpPr>
        <p:spPr bwMode="auto">
          <a:xfrm>
            <a:off x="3112244" y="2162516"/>
            <a:ext cx="3619996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CA" sz="1200"/>
          </a:p>
        </p:txBody>
      </p:sp>
      <p:sp>
        <p:nvSpPr>
          <p:cNvPr id="3" name="ZoneTexte 2"/>
          <p:cNvSpPr txBox="1"/>
          <p:nvPr/>
        </p:nvSpPr>
        <p:spPr>
          <a:xfrm>
            <a:off x="360970" y="2987660"/>
            <a:ext cx="8527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We can evaluate how energy intake rate varies with the consumption of type 2 resource :</a:t>
            </a:r>
            <a:endParaRPr lang="fr-CA" dirty="0"/>
          </a:p>
        </p:txBody>
      </p:sp>
      <p:sp>
        <p:nvSpPr>
          <p:cNvPr id="28" name="Rectangle 27"/>
          <p:cNvSpPr/>
          <p:nvPr/>
        </p:nvSpPr>
        <p:spPr>
          <a:xfrm>
            <a:off x="5380706" y="3942348"/>
            <a:ext cx="216024" cy="2880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29" name="Rectangle 28"/>
          <p:cNvSpPr/>
          <p:nvPr/>
        </p:nvSpPr>
        <p:spPr>
          <a:xfrm>
            <a:off x="4244296" y="3573016"/>
            <a:ext cx="216024" cy="2880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35" name="ZoneTexte 34"/>
          <p:cNvSpPr txBox="1"/>
          <p:nvPr/>
        </p:nvSpPr>
        <p:spPr>
          <a:xfrm>
            <a:off x="5292080" y="3861048"/>
            <a:ext cx="385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i="1" dirty="0"/>
              <a:t>p</a:t>
            </a:r>
            <a:r>
              <a:rPr lang="en-CA" i="1" baseline="-25000" dirty="0"/>
              <a:t>2</a:t>
            </a:r>
            <a:endParaRPr lang="fr-CA" i="1" baseline="-25000" dirty="0"/>
          </a:p>
        </p:txBody>
      </p:sp>
      <p:sp>
        <p:nvSpPr>
          <p:cNvPr id="48" name="ZoneTexte 47"/>
          <p:cNvSpPr txBox="1"/>
          <p:nvPr/>
        </p:nvSpPr>
        <p:spPr>
          <a:xfrm>
            <a:off x="145136" y="4437112"/>
            <a:ext cx="82000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/>
              <a:t>Consuming</a:t>
            </a:r>
            <a:r>
              <a:rPr lang="fr-FR" sz="2000" dirty="0"/>
              <a:t> type 2 </a:t>
            </a:r>
            <a:r>
              <a:rPr lang="fr-FR" sz="2000" dirty="0" err="1"/>
              <a:t>resource</a:t>
            </a:r>
            <a:r>
              <a:rPr lang="fr-FR" sz="2000" dirty="0"/>
              <a:t> </a:t>
            </a:r>
            <a:r>
              <a:rPr lang="fr-FR" sz="2000" dirty="0" err="1"/>
              <a:t>increase</a:t>
            </a:r>
            <a:r>
              <a:rPr lang="fr-FR" sz="2000" dirty="0"/>
              <a:t> </a:t>
            </a:r>
            <a:r>
              <a:rPr lang="fr-FR" sz="2000" dirty="0" err="1"/>
              <a:t>energy</a:t>
            </a:r>
            <a:r>
              <a:rPr lang="fr-FR" sz="2000" dirty="0"/>
              <a:t> gains </a:t>
            </a:r>
            <a:r>
              <a:rPr lang="fr-FR" sz="3200" dirty="0"/>
              <a:t>(</a:t>
            </a:r>
            <a:r>
              <a:rPr lang="fr-FR" sz="2400" dirty="0"/>
              <a:t>i.e.</a:t>
            </a:r>
            <a:r>
              <a:rPr lang="fr-FR" sz="3200" dirty="0"/>
              <a:t>,       &gt;  0) </a:t>
            </a:r>
            <a:r>
              <a:rPr lang="fr-FR" sz="2000" dirty="0" err="1"/>
              <a:t>when</a:t>
            </a:r>
            <a:r>
              <a:rPr lang="fr-FR" sz="2000" dirty="0"/>
              <a:t>…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4147286" y="3491716"/>
            <a:ext cx="385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i="1" dirty="0"/>
              <a:t>p</a:t>
            </a:r>
            <a:r>
              <a:rPr lang="en-CA" i="1" baseline="-25000" dirty="0"/>
              <a:t>1</a:t>
            </a:r>
            <a:endParaRPr lang="fr-CA" i="1" baseline="-25000" dirty="0"/>
          </a:p>
        </p:txBody>
      </p:sp>
      <p:sp>
        <p:nvSpPr>
          <p:cNvPr id="36" name="Rectangle 35"/>
          <p:cNvSpPr/>
          <p:nvPr/>
        </p:nvSpPr>
        <p:spPr>
          <a:xfrm>
            <a:off x="5677122" y="3510300"/>
            <a:ext cx="216024" cy="2880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37" name="ZoneTexte 36"/>
          <p:cNvSpPr txBox="1"/>
          <p:nvPr/>
        </p:nvSpPr>
        <p:spPr>
          <a:xfrm>
            <a:off x="5580112" y="3491716"/>
            <a:ext cx="385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i="1" dirty="0"/>
              <a:t>p</a:t>
            </a:r>
            <a:r>
              <a:rPr lang="en-CA" i="1" baseline="-25000" dirty="0"/>
              <a:t>1</a:t>
            </a:r>
            <a:endParaRPr lang="fr-CA" i="1" baseline="-25000" dirty="0"/>
          </a:p>
        </p:txBody>
      </p:sp>
      <p:sp>
        <p:nvSpPr>
          <p:cNvPr id="38" name="Rectangle 37"/>
          <p:cNvSpPr/>
          <p:nvPr/>
        </p:nvSpPr>
        <p:spPr>
          <a:xfrm>
            <a:off x="4092946" y="3942348"/>
            <a:ext cx="216024" cy="2880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39" name="ZoneTexte 38"/>
          <p:cNvSpPr txBox="1"/>
          <p:nvPr/>
        </p:nvSpPr>
        <p:spPr>
          <a:xfrm>
            <a:off x="3995936" y="3861048"/>
            <a:ext cx="385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i="1" dirty="0"/>
              <a:t>p</a:t>
            </a:r>
            <a:r>
              <a:rPr lang="en-CA" i="1" baseline="-25000" dirty="0"/>
              <a:t>1</a:t>
            </a:r>
            <a:endParaRPr lang="fr-CA" i="1" baseline="-25000" dirty="0"/>
          </a:p>
        </p:txBody>
      </p:sp>
      <p:sp>
        <p:nvSpPr>
          <p:cNvPr id="40" name="Line 13"/>
          <p:cNvSpPr>
            <a:spLocks noChangeShapeType="1"/>
          </p:cNvSpPr>
          <p:nvPr/>
        </p:nvSpPr>
        <p:spPr bwMode="auto">
          <a:xfrm>
            <a:off x="3131840" y="3861048"/>
            <a:ext cx="3733006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CA" sz="1200"/>
          </a:p>
        </p:txBody>
      </p:sp>
      <p:sp>
        <p:nvSpPr>
          <p:cNvPr id="8" name="ZoneTexte 7"/>
          <p:cNvSpPr txBox="1"/>
          <p:nvPr/>
        </p:nvSpPr>
        <p:spPr>
          <a:xfrm>
            <a:off x="2116868" y="5414731"/>
            <a:ext cx="225093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	</a:t>
            </a:r>
            <a:r>
              <a:rPr lang="en-CA" sz="2400" i="1" dirty="0"/>
              <a:t>    e</a:t>
            </a:r>
            <a:r>
              <a:rPr lang="en-CA" sz="2400" i="1" baseline="-25000" dirty="0"/>
              <a:t>2</a:t>
            </a:r>
          </a:p>
          <a:p>
            <a:endParaRPr lang="en-CA" sz="2400" baseline="-25000" dirty="0"/>
          </a:p>
          <a:p>
            <a:r>
              <a:rPr lang="en-CA" sz="2400" dirty="0"/>
              <a:t>            </a:t>
            </a:r>
            <a:r>
              <a:rPr lang="en-CA" sz="2400" i="1" dirty="0"/>
              <a:t>e</a:t>
            </a:r>
            <a:r>
              <a:rPr lang="en-CA" sz="2400" i="1" baseline="-25000" dirty="0"/>
              <a:t>1</a:t>
            </a:r>
            <a:r>
              <a:rPr lang="en-CA" sz="2400" i="1" dirty="0"/>
              <a:t>h</a:t>
            </a:r>
            <a:r>
              <a:rPr lang="en-CA" sz="2400" i="1" baseline="-25000" dirty="0"/>
              <a:t>2</a:t>
            </a:r>
            <a:r>
              <a:rPr lang="en-CA" sz="2400" baseline="-25000" dirty="0"/>
              <a:t> </a:t>
            </a:r>
            <a:r>
              <a:rPr lang="en-CA" sz="2400" dirty="0"/>
              <a:t>- </a:t>
            </a:r>
            <a:r>
              <a:rPr lang="en-CA" sz="2400" i="1" dirty="0"/>
              <a:t>e</a:t>
            </a:r>
            <a:r>
              <a:rPr lang="en-CA" sz="2400" i="1" baseline="-25000" dirty="0"/>
              <a:t>2</a:t>
            </a:r>
            <a:r>
              <a:rPr lang="en-CA" sz="2400" i="1" dirty="0"/>
              <a:t>h</a:t>
            </a:r>
            <a:r>
              <a:rPr lang="en-CA" sz="2400" i="1" baseline="-25000" dirty="0"/>
              <a:t>1</a:t>
            </a:r>
            <a:endParaRPr lang="fr-CA" sz="2400" i="1" baseline="-25000" dirty="0"/>
          </a:p>
        </p:txBody>
      </p:sp>
      <p:sp>
        <p:nvSpPr>
          <p:cNvPr id="44" name="Text Box 11"/>
          <p:cNvSpPr txBox="1">
            <a:spLocks noChangeArrowheads="1"/>
          </p:cNvSpPr>
          <p:nvPr/>
        </p:nvSpPr>
        <p:spPr bwMode="auto">
          <a:xfrm>
            <a:off x="609155" y="4221088"/>
            <a:ext cx="785228" cy="144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fr-CA" sz="4400" b="0" i="1" dirty="0"/>
              <a:t> </a:t>
            </a:r>
            <a:r>
              <a:rPr lang="fr-CA" sz="4400" b="0" i="1" dirty="0">
                <a:sym typeface="Symbol"/>
              </a:rPr>
              <a:t></a:t>
            </a:r>
            <a:r>
              <a:rPr lang="fr-CA" sz="4400" b="0" i="1" baseline="-25000" dirty="0">
                <a:sym typeface="Symbol"/>
              </a:rPr>
              <a:t>1</a:t>
            </a:r>
            <a:endParaRPr lang="en-CA" sz="4400" b="0" i="1" baseline="-25000" dirty="0"/>
          </a:p>
        </p:txBody>
      </p:sp>
      <p:sp>
        <p:nvSpPr>
          <p:cNvPr id="10" name="Rectangle 9"/>
          <p:cNvSpPr/>
          <p:nvPr/>
        </p:nvSpPr>
        <p:spPr>
          <a:xfrm>
            <a:off x="2009239" y="5699861"/>
            <a:ext cx="10759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2400" i="1" dirty="0"/>
              <a:t>N</a:t>
            </a:r>
            <a:r>
              <a:rPr lang="en-CA" sz="2400" i="1" baseline="-25000" dirty="0"/>
              <a:t>1</a:t>
            </a:r>
            <a:r>
              <a:rPr lang="en-CA" sz="2400" i="1" dirty="0"/>
              <a:t>a</a:t>
            </a:r>
            <a:r>
              <a:rPr lang="en-CA" sz="2400" dirty="0"/>
              <a:t>   &lt; </a:t>
            </a:r>
            <a:endParaRPr lang="fr-CA" sz="2400" dirty="0"/>
          </a:p>
        </p:txBody>
      </p:sp>
      <p:sp>
        <p:nvSpPr>
          <p:cNvPr id="45" name="Line 13"/>
          <p:cNvSpPr>
            <a:spLocks noChangeShapeType="1"/>
          </p:cNvSpPr>
          <p:nvPr/>
        </p:nvSpPr>
        <p:spPr bwMode="auto">
          <a:xfrm>
            <a:off x="3052989" y="5990795"/>
            <a:ext cx="1040448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CA" sz="1200" dirty="0"/>
          </a:p>
        </p:txBody>
      </p:sp>
      <p:sp>
        <p:nvSpPr>
          <p:cNvPr id="11" name="ZoneTexte 10"/>
          <p:cNvSpPr txBox="1"/>
          <p:nvPr/>
        </p:nvSpPr>
        <p:spPr>
          <a:xfrm>
            <a:off x="4860032" y="5373216"/>
            <a:ext cx="44589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Type 2 resource should not be consumed if the abundance of type 1 resource is relatively high</a:t>
            </a:r>
            <a:endParaRPr lang="fr-CA" sz="2400" dirty="0"/>
          </a:p>
        </p:txBody>
      </p:sp>
      <p:cxnSp>
        <p:nvCxnSpPr>
          <p:cNvPr id="5" name="Connecteur droit avec flèche 4"/>
          <p:cNvCxnSpPr>
            <a:cxnSpLocks/>
          </p:cNvCxnSpPr>
          <p:nvPr/>
        </p:nvCxnSpPr>
        <p:spPr>
          <a:xfrm flipH="1" flipV="1">
            <a:off x="1394383" y="5414731"/>
            <a:ext cx="614857" cy="285131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/>
          <p:cNvSpPr/>
          <p:nvPr/>
        </p:nvSpPr>
        <p:spPr>
          <a:xfrm>
            <a:off x="2391062" y="3501526"/>
            <a:ext cx="216024" cy="2880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sz="2400"/>
          </a:p>
        </p:txBody>
      </p:sp>
      <p:sp>
        <p:nvSpPr>
          <p:cNvPr id="56" name="Rectangle 55"/>
          <p:cNvSpPr/>
          <p:nvPr/>
        </p:nvSpPr>
        <p:spPr>
          <a:xfrm>
            <a:off x="2111414" y="3399383"/>
            <a:ext cx="562975" cy="55399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CA" sz="3000" dirty="0">
                <a:sym typeface="Symbol"/>
              </a:rPr>
              <a:t></a:t>
            </a:r>
            <a:r>
              <a:rPr lang="en-CA" sz="3000" i="1" dirty="0"/>
              <a:t>E</a:t>
            </a:r>
            <a:endParaRPr lang="fr-CA" sz="3000" dirty="0"/>
          </a:p>
        </p:txBody>
      </p:sp>
      <p:sp>
        <p:nvSpPr>
          <p:cNvPr id="57" name="ZoneTexte 56"/>
          <p:cNvSpPr txBox="1"/>
          <p:nvPr/>
        </p:nvSpPr>
        <p:spPr>
          <a:xfrm>
            <a:off x="2111414" y="3831431"/>
            <a:ext cx="6687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>
                <a:sym typeface="Symbol"/>
              </a:rPr>
              <a:t> </a:t>
            </a:r>
            <a:r>
              <a:rPr lang="en-CA" sz="2400" i="1" dirty="0"/>
              <a:t>p</a:t>
            </a:r>
            <a:r>
              <a:rPr lang="en-CA" sz="2400" baseline="-25000" dirty="0"/>
              <a:t>2</a:t>
            </a:r>
            <a:endParaRPr lang="fr-CA" sz="2400" baseline="-25000" dirty="0"/>
          </a:p>
        </p:txBody>
      </p:sp>
      <p:sp>
        <p:nvSpPr>
          <p:cNvPr id="62" name="Line 13"/>
          <p:cNvSpPr>
            <a:spLocks noChangeShapeType="1"/>
          </p:cNvSpPr>
          <p:nvPr/>
        </p:nvSpPr>
        <p:spPr bwMode="auto">
          <a:xfrm>
            <a:off x="2219946" y="3873304"/>
            <a:ext cx="375019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CA" sz="1600"/>
          </a:p>
        </p:txBody>
      </p:sp>
      <p:sp>
        <p:nvSpPr>
          <p:cNvPr id="12" name="ZoneTexte 11"/>
          <p:cNvSpPr txBox="1"/>
          <p:nvPr/>
        </p:nvSpPr>
        <p:spPr>
          <a:xfrm>
            <a:off x="2691404" y="3548540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800" dirty="0"/>
              <a:t>=</a:t>
            </a:r>
            <a:endParaRPr lang="fr-CA" sz="2800" dirty="0"/>
          </a:p>
        </p:txBody>
      </p:sp>
      <p:sp>
        <p:nvSpPr>
          <p:cNvPr id="63" name="Rectangle 62"/>
          <p:cNvSpPr/>
          <p:nvPr/>
        </p:nvSpPr>
        <p:spPr>
          <a:xfrm>
            <a:off x="6271107" y="4467247"/>
            <a:ext cx="216024" cy="2880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sz="2400"/>
          </a:p>
        </p:txBody>
      </p:sp>
      <p:sp>
        <p:nvSpPr>
          <p:cNvPr id="64" name="Rectangle 63"/>
          <p:cNvSpPr/>
          <p:nvPr/>
        </p:nvSpPr>
        <p:spPr>
          <a:xfrm>
            <a:off x="5991459" y="4365104"/>
            <a:ext cx="562975" cy="55399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CA" sz="3000" dirty="0">
                <a:sym typeface="Symbol"/>
              </a:rPr>
              <a:t></a:t>
            </a:r>
            <a:r>
              <a:rPr lang="en-CA" sz="3000" i="1" dirty="0"/>
              <a:t>E</a:t>
            </a:r>
            <a:endParaRPr lang="fr-CA" sz="3000" dirty="0"/>
          </a:p>
        </p:txBody>
      </p:sp>
      <p:sp>
        <p:nvSpPr>
          <p:cNvPr id="65" name="ZoneTexte 64"/>
          <p:cNvSpPr txBox="1"/>
          <p:nvPr/>
        </p:nvSpPr>
        <p:spPr>
          <a:xfrm>
            <a:off x="5991459" y="4797152"/>
            <a:ext cx="6687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>
                <a:sym typeface="Symbol"/>
              </a:rPr>
              <a:t> </a:t>
            </a:r>
            <a:r>
              <a:rPr lang="en-CA" sz="2400" i="1" dirty="0"/>
              <a:t>p</a:t>
            </a:r>
            <a:r>
              <a:rPr lang="en-CA" sz="2400" baseline="-25000" dirty="0"/>
              <a:t>2</a:t>
            </a:r>
            <a:endParaRPr lang="fr-CA" sz="2400" baseline="-25000" dirty="0"/>
          </a:p>
        </p:txBody>
      </p:sp>
      <p:sp>
        <p:nvSpPr>
          <p:cNvPr id="66" name="Line 13"/>
          <p:cNvSpPr>
            <a:spLocks noChangeShapeType="1"/>
          </p:cNvSpPr>
          <p:nvPr/>
        </p:nvSpPr>
        <p:spPr bwMode="auto">
          <a:xfrm>
            <a:off x="6099991" y="4839025"/>
            <a:ext cx="375019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CA" sz="1600"/>
          </a:p>
        </p:txBody>
      </p:sp>
      <p:sp>
        <p:nvSpPr>
          <p:cNvPr id="14" name="Rectangle à coins arrondis 13"/>
          <p:cNvSpPr/>
          <p:nvPr/>
        </p:nvSpPr>
        <p:spPr>
          <a:xfrm>
            <a:off x="1982117" y="5678665"/>
            <a:ext cx="645667" cy="504056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>
              <a:noFill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1A548EF6-7E72-416A-B248-C552F14C3521}"/>
              </a:ext>
            </a:extLst>
          </p:cNvPr>
          <p:cNvSpPr txBox="1"/>
          <p:nvPr/>
        </p:nvSpPr>
        <p:spPr>
          <a:xfrm>
            <a:off x="263834" y="5766355"/>
            <a:ext cx="18598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400" dirty="0" err="1"/>
              <a:t>Encounter</a:t>
            </a:r>
            <a:r>
              <a:rPr lang="fr-CA" sz="2400" dirty="0"/>
              <a:t> rate</a:t>
            </a:r>
          </a:p>
        </p:txBody>
      </p:sp>
      <p:sp>
        <p:nvSpPr>
          <p:cNvPr id="42" name="Text Box 20">
            <a:extLst>
              <a:ext uri="{FF2B5EF4-FFF2-40B4-BE49-F238E27FC236}">
                <a16:creationId xmlns:a16="http://schemas.microsoft.com/office/drawing/2014/main" id="{F43D8D3B-0264-402A-A395-E2F7D6E7C2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-73683"/>
            <a:ext cx="9144000" cy="1323439"/>
          </a:xfrm>
          <a:prstGeom prst="rect">
            <a:avLst/>
          </a:prstGeom>
          <a:solidFill>
            <a:srgbClr val="C0504D"/>
          </a:solidFill>
          <a:ln>
            <a:noFill/>
          </a:ln>
          <a:effectLst/>
        </p:spPr>
        <p:txBody>
          <a:bodyPr wrap="square">
            <a:spAutoFit/>
          </a:bodyPr>
          <a:lstStyle/>
          <a:p>
            <a:pPr algn="ctr"/>
            <a:endParaRPr lang="fr-CA" sz="800" dirty="0">
              <a:solidFill>
                <a:schemeClr val="bg1"/>
              </a:solidFill>
            </a:endParaRPr>
          </a:p>
          <a:p>
            <a:pPr algn="ctr"/>
            <a:r>
              <a:rPr lang="fr-CA" sz="3600" dirty="0" err="1">
                <a:solidFill>
                  <a:schemeClr val="bg1"/>
                </a:solidFill>
              </a:rPr>
              <a:t>Maximization</a:t>
            </a:r>
            <a:r>
              <a:rPr lang="fr-CA" sz="3600" dirty="0">
                <a:solidFill>
                  <a:schemeClr val="bg1"/>
                </a:solidFill>
              </a:rPr>
              <a:t> of </a:t>
            </a:r>
            <a:r>
              <a:rPr lang="fr-CA" sz="3600" dirty="0" err="1">
                <a:solidFill>
                  <a:schemeClr val="bg1"/>
                </a:solidFill>
              </a:rPr>
              <a:t>energy</a:t>
            </a:r>
            <a:r>
              <a:rPr lang="fr-CA" sz="3600" dirty="0">
                <a:solidFill>
                  <a:schemeClr val="bg1"/>
                </a:solidFill>
              </a:rPr>
              <a:t> </a:t>
            </a:r>
            <a:r>
              <a:rPr lang="fr-CA" sz="3600" dirty="0" err="1">
                <a:solidFill>
                  <a:schemeClr val="bg1"/>
                </a:solidFill>
              </a:rPr>
              <a:t>intake</a:t>
            </a:r>
            <a:r>
              <a:rPr lang="fr-CA" sz="3600" dirty="0">
                <a:solidFill>
                  <a:schemeClr val="bg1"/>
                </a:solidFill>
              </a:rPr>
              <a:t> rate: </a:t>
            </a:r>
          </a:p>
          <a:p>
            <a:pPr algn="ctr"/>
            <a:r>
              <a:rPr lang="fr-CA" sz="3600" dirty="0">
                <a:solidFill>
                  <a:schemeClr val="bg1"/>
                </a:solidFill>
              </a:rPr>
              <a:t>the </a:t>
            </a:r>
            <a:r>
              <a:rPr lang="fr-CA" sz="3600" dirty="0" err="1">
                <a:solidFill>
                  <a:schemeClr val="bg1"/>
                </a:solidFill>
              </a:rPr>
              <a:t>contingency</a:t>
            </a:r>
            <a:r>
              <a:rPr lang="fr-CA" sz="3600" dirty="0">
                <a:solidFill>
                  <a:schemeClr val="bg1"/>
                </a:solidFill>
              </a:rPr>
              <a:t> model</a:t>
            </a:r>
            <a:endParaRPr lang="fr-CA" sz="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3682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8" grpId="0"/>
      <p:bldP spid="44" grpId="0"/>
      <p:bldP spid="10" grpId="0"/>
      <p:bldP spid="45" grpId="0" animBg="1"/>
      <p:bldP spid="11" grpId="0"/>
      <p:bldP spid="63" grpId="0" animBg="1"/>
      <p:bldP spid="64" grpId="0"/>
      <p:bldP spid="65" grpId="0"/>
      <p:bldP spid="66" grpId="0" animBg="1"/>
      <p:bldP spid="14" grpId="0" animBg="1"/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 15">
            <a:extLst>
              <a:ext uri="{FF2B5EF4-FFF2-40B4-BE49-F238E27FC236}">
                <a16:creationId xmlns:a16="http://schemas.microsoft.com/office/drawing/2014/main" id="{538D15C3-C4FA-468D-BC36-509BD176A8A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504"/>
          <a:stretch/>
        </p:blipFill>
        <p:spPr>
          <a:xfrm>
            <a:off x="0" y="4812"/>
            <a:ext cx="9144000" cy="6888427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06DCDA31-66A5-4017-96AC-008FCAFCD2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095" y="332656"/>
            <a:ext cx="5874097" cy="1143000"/>
          </a:xfrm>
        </p:spPr>
        <p:txBody>
          <a:bodyPr>
            <a:normAutofit fontScale="90000"/>
          </a:bodyPr>
          <a:lstStyle/>
          <a:p>
            <a:pPr algn="l"/>
            <a:r>
              <a:rPr lang="fr-CA" sz="3800" b="1" dirty="0">
                <a:solidFill>
                  <a:srgbClr val="FFFF00"/>
                </a:solidFill>
              </a:rPr>
              <a:t>Basic </a:t>
            </a:r>
            <a:r>
              <a:rPr lang="fr-CA" sz="3800" b="1" dirty="0" err="1">
                <a:solidFill>
                  <a:srgbClr val="FFFF00"/>
                </a:solidFill>
              </a:rPr>
              <a:t>assumption</a:t>
            </a:r>
            <a:r>
              <a:rPr lang="fr-CA" sz="3800" b="1" dirty="0">
                <a:solidFill>
                  <a:srgbClr val="FFFF00"/>
                </a:solidFill>
              </a:rPr>
              <a:t> of optimal </a:t>
            </a:r>
            <a:r>
              <a:rPr lang="fr-CA" sz="3600" b="1" dirty="0" err="1">
                <a:solidFill>
                  <a:srgbClr val="FFFF00"/>
                </a:solidFill>
              </a:rPr>
              <a:t>foraging</a:t>
            </a:r>
            <a:r>
              <a:rPr lang="fr-CA" sz="3800" b="1" dirty="0">
                <a:solidFill>
                  <a:srgbClr val="FFFF00"/>
                </a:solidFill>
              </a:rPr>
              <a:t> </a:t>
            </a:r>
            <a:r>
              <a:rPr lang="fr-CA" sz="3800" b="1" dirty="0" err="1">
                <a:solidFill>
                  <a:srgbClr val="FFFF00"/>
                </a:solidFill>
              </a:rPr>
              <a:t>theory</a:t>
            </a:r>
            <a:r>
              <a:rPr lang="fr-CA" sz="3800" b="1" dirty="0">
                <a:solidFill>
                  <a:srgbClr val="FFFF00"/>
                </a:solidFill>
              </a:rPr>
              <a:t>: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E4FF3B9-D55E-4680-B512-5456427126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560" y="5301208"/>
            <a:ext cx="8285584" cy="2100512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800" b="1" i="0" dirty="0">
                <a:solidFill>
                  <a:srgbClr val="FFFF00"/>
                </a:solidFill>
                <a:effectLst/>
                <a:latin typeface="Calibri "/>
              </a:rPr>
              <a:t>Assumes that natural selection has resulted in foraging behavior that maximizes fitness </a:t>
            </a:r>
          </a:p>
          <a:p>
            <a:pPr marL="0" indent="0" algn="r">
              <a:buNone/>
            </a:pPr>
            <a:r>
              <a:rPr lang="en-US" sz="2000" b="1" i="0" dirty="0">
                <a:solidFill>
                  <a:srgbClr val="FFFF00"/>
                </a:solidFill>
                <a:effectLst/>
                <a:latin typeface="Calibri "/>
              </a:rPr>
              <a:t>(</a:t>
            </a:r>
            <a:r>
              <a:rPr lang="fr-CA" sz="2000" b="1" i="0" dirty="0">
                <a:solidFill>
                  <a:srgbClr val="FFFF00"/>
                </a:solidFill>
                <a:effectLst/>
                <a:latin typeface="Calibri "/>
              </a:rPr>
              <a:t>Houston &amp; McNamara 2014, J. Anim. </a:t>
            </a:r>
            <a:r>
              <a:rPr lang="fr-CA" sz="2000" b="1" i="0" dirty="0" err="1">
                <a:solidFill>
                  <a:srgbClr val="FFFF00"/>
                </a:solidFill>
                <a:effectLst/>
                <a:latin typeface="Calibri "/>
              </a:rPr>
              <a:t>Ecol</a:t>
            </a:r>
            <a:r>
              <a:rPr lang="fr-CA" sz="2000" b="1" i="0" dirty="0">
                <a:solidFill>
                  <a:srgbClr val="FFFF00"/>
                </a:solidFill>
                <a:effectLst/>
                <a:latin typeface="Calibri "/>
              </a:rPr>
              <a:t>.)</a:t>
            </a:r>
            <a:endParaRPr lang="fr-CA" sz="2800" b="1" i="0" dirty="0">
              <a:solidFill>
                <a:srgbClr val="FFFF00"/>
              </a:solidFill>
              <a:effectLst/>
              <a:latin typeface="Calibri "/>
            </a:endParaRPr>
          </a:p>
        </p:txBody>
      </p:sp>
    </p:spTree>
    <p:extLst>
      <p:ext uri="{BB962C8B-B14F-4D97-AF65-F5344CB8AC3E}">
        <p14:creationId xmlns:p14="http://schemas.microsoft.com/office/powerpoint/2010/main" val="2632123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9444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3388563"/>
              </p:ext>
            </p:extLst>
          </p:nvPr>
        </p:nvGraphicFramePr>
        <p:xfrm>
          <a:off x="2222439" y="858967"/>
          <a:ext cx="4183002" cy="32181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314" name="SPW 11.0 Graph" r:id="rId4" imgW="6348600" imgH="5119560" progId="SigmaPlotGraphicObject.10">
                  <p:embed/>
                </p:oleObj>
              </mc:Choice>
              <mc:Fallback>
                <p:oleObj name="SPW 11.0 Graph" r:id="rId4" imgW="6348600" imgH="5119560" progId="SigmaPlotGraphicObject.10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22439" y="858967"/>
                        <a:ext cx="4183002" cy="321810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ZoneTexte 1"/>
          <p:cNvSpPr txBox="1"/>
          <p:nvPr/>
        </p:nvSpPr>
        <p:spPr>
          <a:xfrm>
            <a:off x="374818" y="4222830"/>
            <a:ext cx="83736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200" dirty="0">
                <a:latin typeface="+mj-lt"/>
              </a:rPr>
              <a:t>Change in energy gain rate following the successive addition of resource types in the diet, </a:t>
            </a:r>
            <a:r>
              <a:rPr lang="en-US" sz="2200" b="0" i="0" dirty="0">
                <a:solidFill>
                  <a:srgbClr val="111111"/>
                </a:solidFill>
                <a:effectLst/>
                <a:latin typeface="+mj-lt"/>
              </a:rPr>
              <a:t>in order of decreasing profitability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2848922" y="6093296"/>
            <a:ext cx="17988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1 + </a:t>
            </a:r>
            <a:r>
              <a:rPr lang="en-CA" sz="2400" i="1" dirty="0"/>
              <a:t>a</a:t>
            </a:r>
            <a:r>
              <a:rPr lang="en-CA" sz="2400" baseline="-25000" dirty="0"/>
              <a:t>        </a:t>
            </a:r>
            <a:r>
              <a:rPr lang="en-CA" sz="2400" dirty="0"/>
              <a:t>(</a:t>
            </a:r>
            <a:r>
              <a:rPr lang="en-CA" sz="2400" i="1" dirty="0" err="1"/>
              <a:t>N</a:t>
            </a:r>
            <a:r>
              <a:rPr lang="en-CA" sz="2400" i="1" baseline="-25000" dirty="0" err="1"/>
              <a:t>i</a:t>
            </a:r>
            <a:r>
              <a:rPr lang="en-CA" sz="2400" i="1" dirty="0" err="1"/>
              <a:t>h</a:t>
            </a:r>
            <a:r>
              <a:rPr lang="en-CA" sz="2400" i="1" baseline="-25000" dirty="0" err="1"/>
              <a:t>i</a:t>
            </a:r>
            <a:r>
              <a:rPr lang="en-CA" sz="2400" dirty="0"/>
              <a:t>)</a:t>
            </a:r>
            <a:endParaRPr lang="fr-CA" sz="2400" dirty="0"/>
          </a:p>
        </p:txBody>
      </p:sp>
      <p:sp>
        <p:nvSpPr>
          <p:cNvPr id="8" name="ZoneTexte 7"/>
          <p:cNvSpPr txBox="1"/>
          <p:nvPr/>
        </p:nvSpPr>
        <p:spPr>
          <a:xfrm>
            <a:off x="3550961" y="5877272"/>
            <a:ext cx="437940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600" dirty="0"/>
              <a:t> 5</a:t>
            </a:r>
          </a:p>
          <a:p>
            <a:endParaRPr lang="en-CA" sz="2000" dirty="0"/>
          </a:p>
          <a:p>
            <a:r>
              <a:rPr lang="en-CA" sz="1600" i="1" dirty="0" err="1"/>
              <a:t>i</a:t>
            </a:r>
            <a:r>
              <a:rPr lang="en-CA" sz="1600" dirty="0"/>
              <a:t>=1</a:t>
            </a:r>
            <a:endParaRPr lang="fr-CA" sz="1600" dirty="0"/>
          </a:p>
        </p:txBody>
      </p:sp>
      <p:sp>
        <p:nvSpPr>
          <p:cNvPr id="9" name="ZoneTexte 8"/>
          <p:cNvSpPr txBox="1"/>
          <p:nvPr/>
        </p:nvSpPr>
        <p:spPr>
          <a:xfrm>
            <a:off x="3449844" y="5928375"/>
            <a:ext cx="51809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4400" dirty="0">
                <a:sym typeface="Symbol"/>
              </a:rPr>
              <a:t></a:t>
            </a:r>
            <a:endParaRPr lang="fr-CA" sz="4400" dirty="0"/>
          </a:p>
        </p:txBody>
      </p:sp>
      <p:sp>
        <p:nvSpPr>
          <p:cNvPr id="10" name="ZoneTexte 9"/>
          <p:cNvSpPr txBox="1"/>
          <p:nvPr/>
        </p:nvSpPr>
        <p:spPr>
          <a:xfrm>
            <a:off x="3120339" y="5157192"/>
            <a:ext cx="1340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i="1" dirty="0"/>
              <a:t>a</a:t>
            </a:r>
            <a:r>
              <a:rPr lang="en-CA" sz="2400" baseline="-25000" dirty="0"/>
              <a:t>        </a:t>
            </a:r>
            <a:r>
              <a:rPr lang="en-CA" sz="2400" dirty="0"/>
              <a:t>(</a:t>
            </a:r>
            <a:r>
              <a:rPr lang="en-CA" sz="2400" i="1" dirty="0" err="1"/>
              <a:t>N</a:t>
            </a:r>
            <a:r>
              <a:rPr lang="en-CA" sz="2400" i="1" baseline="-25000" dirty="0" err="1"/>
              <a:t>i</a:t>
            </a:r>
            <a:r>
              <a:rPr lang="en-CA" sz="2400" i="1" dirty="0" err="1"/>
              <a:t>e</a:t>
            </a:r>
            <a:r>
              <a:rPr lang="en-CA" sz="2400" i="1" baseline="-25000" dirty="0" err="1"/>
              <a:t>i</a:t>
            </a:r>
            <a:r>
              <a:rPr lang="en-CA" sz="2400" dirty="0"/>
              <a:t>)</a:t>
            </a:r>
            <a:endParaRPr lang="fr-CA" sz="2400" dirty="0"/>
          </a:p>
        </p:txBody>
      </p:sp>
      <p:sp>
        <p:nvSpPr>
          <p:cNvPr id="12" name="ZoneTexte 11"/>
          <p:cNvSpPr txBox="1"/>
          <p:nvPr/>
        </p:nvSpPr>
        <p:spPr>
          <a:xfrm>
            <a:off x="3304901" y="4992271"/>
            <a:ext cx="51809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4400" dirty="0">
                <a:sym typeface="Symbol"/>
              </a:rPr>
              <a:t></a:t>
            </a:r>
            <a:endParaRPr lang="fr-CA" sz="4400" dirty="0"/>
          </a:p>
        </p:txBody>
      </p:sp>
      <p:cxnSp>
        <p:nvCxnSpPr>
          <p:cNvPr id="13" name="Connecteur droit 12"/>
          <p:cNvCxnSpPr/>
          <p:nvPr/>
        </p:nvCxnSpPr>
        <p:spPr>
          <a:xfrm>
            <a:off x="2848922" y="5928375"/>
            <a:ext cx="1766158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ZoneTexte 16"/>
          <p:cNvSpPr txBox="1"/>
          <p:nvPr/>
        </p:nvSpPr>
        <p:spPr>
          <a:xfrm>
            <a:off x="3406945" y="4941168"/>
            <a:ext cx="437940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600" dirty="0"/>
              <a:t> 5</a:t>
            </a:r>
          </a:p>
          <a:p>
            <a:endParaRPr lang="en-CA" sz="2000" dirty="0"/>
          </a:p>
          <a:p>
            <a:r>
              <a:rPr lang="en-CA" sz="1600" i="1" dirty="0" err="1"/>
              <a:t>i</a:t>
            </a:r>
            <a:r>
              <a:rPr lang="en-CA" sz="1600" dirty="0"/>
              <a:t>=1</a:t>
            </a:r>
            <a:endParaRPr lang="fr-CA" sz="1600" dirty="0"/>
          </a:p>
        </p:txBody>
      </p:sp>
      <p:sp>
        <p:nvSpPr>
          <p:cNvPr id="3" name="ZoneTexte 2"/>
          <p:cNvSpPr txBox="1"/>
          <p:nvPr/>
        </p:nvSpPr>
        <p:spPr>
          <a:xfrm>
            <a:off x="4780989" y="5496327"/>
            <a:ext cx="465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400" dirty="0"/>
              <a:t>&gt;</a:t>
            </a:r>
            <a:endParaRPr lang="fr-CA" sz="4400" dirty="0"/>
          </a:p>
        </p:txBody>
      </p:sp>
      <p:sp>
        <p:nvSpPr>
          <p:cNvPr id="18" name="ZoneTexte 17"/>
          <p:cNvSpPr txBox="1"/>
          <p:nvPr/>
        </p:nvSpPr>
        <p:spPr>
          <a:xfrm>
            <a:off x="5358363" y="5905728"/>
            <a:ext cx="4475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i="1" dirty="0"/>
              <a:t>h</a:t>
            </a:r>
            <a:r>
              <a:rPr lang="en-CA" sz="2400" i="1" baseline="-25000" dirty="0"/>
              <a:t>6</a:t>
            </a:r>
            <a:endParaRPr lang="fr-CA" sz="2400" dirty="0"/>
          </a:p>
        </p:txBody>
      </p:sp>
      <p:sp>
        <p:nvSpPr>
          <p:cNvPr id="19" name="ZoneTexte 18"/>
          <p:cNvSpPr txBox="1"/>
          <p:nvPr/>
        </p:nvSpPr>
        <p:spPr>
          <a:xfrm>
            <a:off x="5424771" y="5444063"/>
            <a:ext cx="4363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i="1" dirty="0"/>
              <a:t>e</a:t>
            </a:r>
            <a:r>
              <a:rPr lang="en-CA" sz="2400" i="1" baseline="-25000" dirty="0"/>
              <a:t>6</a:t>
            </a:r>
            <a:endParaRPr lang="fr-CA" sz="2400" dirty="0"/>
          </a:p>
        </p:txBody>
      </p:sp>
      <p:cxnSp>
        <p:nvCxnSpPr>
          <p:cNvPr id="20" name="Connecteur droit 19"/>
          <p:cNvCxnSpPr/>
          <p:nvPr/>
        </p:nvCxnSpPr>
        <p:spPr>
          <a:xfrm>
            <a:off x="5391095" y="5905728"/>
            <a:ext cx="414826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ZoneTexte 21"/>
          <p:cNvSpPr txBox="1"/>
          <p:nvPr/>
        </p:nvSpPr>
        <p:spPr>
          <a:xfrm>
            <a:off x="5835957" y="5496327"/>
            <a:ext cx="85311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400" dirty="0"/>
              <a:t>&gt; </a:t>
            </a:r>
            <a:r>
              <a:rPr lang="en-CA" sz="4400" baseline="30000" dirty="0"/>
              <a:t>…</a:t>
            </a:r>
            <a:endParaRPr lang="fr-CA" sz="4400" baseline="30000" dirty="0"/>
          </a:p>
        </p:txBody>
      </p:sp>
      <p:sp>
        <p:nvSpPr>
          <p:cNvPr id="23" name="ZoneTexte 22"/>
          <p:cNvSpPr txBox="1"/>
          <p:nvPr/>
        </p:nvSpPr>
        <p:spPr>
          <a:xfrm>
            <a:off x="6989395" y="5935345"/>
            <a:ext cx="5517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i="1" dirty="0"/>
              <a:t>h</a:t>
            </a:r>
            <a:r>
              <a:rPr lang="en-CA" sz="2400" i="1" baseline="-25000" dirty="0"/>
              <a:t>10</a:t>
            </a:r>
            <a:endParaRPr lang="fr-CA" sz="2400" dirty="0"/>
          </a:p>
        </p:txBody>
      </p:sp>
      <p:sp>
        <p:nvSpPr>
          <p:cNvPr id="24" name="ZoneTexte 23"/>
          <p:cNvSpPr txBox="1"/>
          <p:nvPr/>
        </p:nvSpPr>
        <p:spPr>
          <a:xfrm>
            <a:off x="7055803" y="5473680"/>
            <a:ext cx="5405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i="1" dirty="0"/>
              <a:t>e</a:t>
            </a:r>
            <a:r>
              <a:rPr lang="en-CA" sz="2400" i="1" baseline="-25000" dirty="0"/>
              <a:t>10</a:t>
            </a:r>
            <a:endParaRPr lang="fr-CA" sz="2400" dirty="0"/>
          </a:p>
        </p:txBody>
      </p:sp>
      <p:cxnSp>
        <p:nvCxnSpPr>
          <p:cNvPr id="25" name="Connecteur droit 24"/>
          <p:cNvCxnSpPr/>
          <p:nvPr/>
        </p:nvCxnSpPr>
        <p:spPr>
          <a:xfrm>
            <a:off x="7022127" y="5935345"/>
            <a:ext cx="414826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ZoneTexte 25"/>
          <p:cNvSpPr txBox="1"/>
          <p:nvPr/>
        </p:nvSpPr>
        <p:spPr>
          <a:xfrm>
            <a:off x="6594901" y="5496327"/>
            <a:ext cx="465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400" dirty="0"/>
              <a:t>&gt;</a:t>
            </a:r>
            <a:endParaRPr lang="fr-CA" sz="4400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BA71EC61-A9E9-48CF-AB78-5F339325B922}"/>
              </a:ext>
            </a:extLst>
          </p:cNvPr>
          <p:cNvSpPr txBox="1"/>
          <p:nvPr/>
        </p:nvSpPr>
        <p:spPr>
          <a:xfrm>
            <a:off x="2143544" y="3671959"/>
            <a:ext cx="4444680" cy="40511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CA" sz="2000" dirty="0" err="1"/>
              <a:t>Decreasing</a:t>
            </a:r>
            <a:r>
              <a:rPr lang="fr-CA" sz="2000" dirty="0"/>
              <a:t> </a:t>
            </a:r>
            <a:r>
              <a:rPr lang="fr-CA" sz="2000" dirty="0" err="1"/>
              <a:t>profitability</a:t>
            </a:r>
            <a:r>
              <a:rPr lang="fr-CA" sz="2000" dirty="0"/>
              <a:t> (kJ/min)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E7EC17D-52DD-47AD-A383-B29AC71ABB05}"/>
              </a:ext>
            </a:extLst>
          </p:cNvPr>
          <p:cNvSpPr/>
          <p:nvPr/>
        </p:nvSpPr>
        <p:spPr>
          <a:xfrm>
            <a:off x="2843808" y="2921168"/>
            <a:ext cx="288032" cy="5078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71D25BF5-BCA8-4B65-9A12-B21F8FA68452}"/>
              </a:ext>
            </a:extLst>
          </p:cNvPr>
          <p:cNvSpPr txBox="1"/>
          <p:nvPr/>
        </p:nvSpPr>
        <p:spPr>
          <a:xfrm>
            <a:off x="2148038" y="5647456"/>
            <a:ext cx="1101450" cy="605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200" i="1" dirty="0"/>
              <a:t>E </a:t>
            </a:r>
            <a:r>
              <a:rPr lang="en-CA" sz="3200" dirty="0"/>
              <a:t>= </a:t>
            </a:r>
            <a:endParaRPr lang="fr-CA" sz="1200" baseline="-25000" dirty="0"/>
          </a:p>
        </p:txBody>
      </p:sp>
      <p:sp>
        <p:nvSpPr>
          <p:cNvPr id="29" name="Text Box 20">
            <a:extLst>
              <a:ext uri="{FF2B5EF4-FFF2-40B4-BE49-F238E27FC236}">
                <a16:creationId xmlns:a16="http://schemas.microsoft.com/office/drawing/2014/main" id="{1FF8D1CF-9155-4528-8956-1507572408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-73683"/>
            <a:ext cx="9144000" cy="1323439"/>
          </a:xfrm>
          <a:prstGeom prst="rect">
            <a:avLst/>
          </a:prstGeom>
          <a:solidFill>
            <a:srgbClr val="C0504D"/>
          </a:solidFill>
          <a:ln>
            <a:noFill/>
          </a:ln>
          <a:effectLst/>
        </p:spPr>
        <p:txBody>
          <a:bodyPr wrap="square">
            <a:spAutoFit/>
          </a:bodyPr>
          <a:lstStyle/>
          <a:p>
            <a:pPr algn="ctr"/>
            <a:endParaRPr lang="fr-CA" sz="800" dirty="0">
              <a:solidFill>
                <a:schemeClr val="bg1"/>
              </a:solidFill>
            </a:endParaRPr>
          </a:p>
          <a:p>
            <a:pPr algn="ctr"/>
            <a:r>
              <a:rPr lang="fr-CA" sz="3600" dirty="0" err="1">
                <a:solidFill>
                  <a:schemeClr val="bg1"/>
                </a:solidFill>
              </a:rPr>
              <a:t>Maximization</a:t>
            </a:r>
            <a:r>
              <a:rPr lang="fr-CA" sz="3600" dirty="0">
                <a:solidFill>
                  <a:schemeClr val="bg1"/>
                </a:solidFill>
              </a:rPr>
              <a:t> of </a:t>
            </a:r>
            <a:r>
              <a:rPr lang="fr-CA" sz="3600" dirty="0" err="1">
                <a:solidFill>
                  <a:schemeClr val="bg1"/>
                </a:solidFill>
              </a:rPr>
              <a:t>energy</a:t>
            </a:r>
            <a:r>
              <a:rPr lang="fr-CA" sz="3600" dirty="0">
                <a:solidFill>
                  <a:schemeClr val="bg1"/>
                </a:solidFill>
              </a:rPr>
              <a:t> </a:t>
            </a:r>
            <a:r>
              <a:rPr lang="fr-CA" sz="3600" dirty="0" err="1">
                <a:solidFill>
                  <a:schemeClr val="bg1"/>
                </a:solidFill>
              </a:rPr>
              <a:t>intake</a:t>
            </a:r>
            <a:r>
              <a:rPr lang="fr-CA" sz="3600" dirty="0">
                <a:solidFill>
                  <a:schemeClr val="bg1"/>
                </a:solidFill>
              </a:rPr>
              <a:t> rate: </a:t>
            </a:r>
          </a:p>
          <a:p>
            <a:pPr algn="ctr"/>
            <a:r>
              <a:rPr lang="fr-CA" sz="3600" dirty="0">
                <a:solidFill>
                  <a:schemeClr val="bg1"/>
                </a:solidFill>
              </a:rPr>
              <a:t>the </a:t>
            </a:r>
            <a:r>
              <a:rPr lang="fr-CA" sz="3600" dirty="0" err="1">
                <a:solidFill>
                  <a:schemeClr val="bg1"/>
                </a:solidFill>
              </a:rPr>
              <a:t>contingenty</a:t>
            </a:r>
            <a:r>
              <a:rPr lang="fr-CA" sz="3600" dirty="0">
                <a:solidFill>
                  <a:schemeClr val="bg1"/>
                </a:solidFill>
              </a:rPr>
              <a:t> model</a:t>
            </a:r>
            <a:endParaRPr lang="fr-CA" sz="800" dirty="0">
              <a:solidFill>
                <a:schemeClr val="bg1"/>
              </a:solidFill>
            </a:endParaRP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E4623FA1-B717-4190-AED4-C44A2EF2473B}"/>
              </a:ext>
            </a:extLst>
          </p:cNvPr>
          <p:cNvSpPr txBox="1"/>
          <p:nvPr/>
        </p:nvSpPr>
        <p:spPr>
          <a:xfrm rot="16200000">
            <a:off x="907708" y="2098495"/>
            <a:ext cx="2490466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CA" sz="2400" dirty="0"/>
              <a:t>Energy gain rate </a:t>
            </a:r>
          </a:p>
          <a:p>
            <a:pPr algn="ctr"/>
            <a:r>
              <a:rPr lang="fr-CA" sz="2400" dirty="0"/>
              <a:t>(kJ/min)</a:t>
            </a:r>
          </a:p>
        </p:txBody>
      </p:sp>
    </p:spTree>
    <p:extLst>
      <p:ext uri="{BB962C8B-B14F-4D97-AF65-F5344CB8AC3E}">
        <p14:creationId xmlns:p14="http://schemas.microsoft.com/office/powerpoint/2010/main" val="1879022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/>
      <p:bldP spid="10" grpId="0"/>
      <p:bldP spid="12" grpId="0"/>
      <p:bldP spid="17" grpId="0"/>
      <p:bldP spid="3" grpId="0"/>
      <p:bldP spid="18" grpId="0"/>
      <p:bldP spid="19" grpId="0"/>
      <p:bldP spid="22" grpId="0"/>
      <p:bldP spid="23" grpId="0"/>
      <p:bldP spid="24" grpId="0"/>
      <p:bldP spid="26" grpId="0"/>
      <p:bldP spid="2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435280" cy="4525963"/>
          </a:xfrm>
        </p:spPr>
        <p:txBody>
          <a:bodyPr>
            <a:normAutofit/>
          </a:bodyPr>
          <a:lstStyle/>
          <a:p>
            <a:r>
              <a:rPr lang="en-CA" dirty="0">
                <a:solidFill>
                  <a:schemeClr val="accent2">
                    <a:lumMod val="50000"/>
                  </a:schemeClr>
                </a:solidFill>
              </a:rPr>
              <a:t>Optimal choice depends on the encounter rate with the optimal resource types </a:t>
            </a:r>
          </a:p>
          <a:p>
            <a:pPr lvl="1"/>
            <a:r>
              <a:rPr lang="en-CA" dirty="0"/>
              <a:t>Change in the availability of the less profitable types does not influence the optimal diet</a:t>
            </a:r>
          </a:p>
          <a:p>
            <a:pPr lvl="1"/>
            <a:r>
              <a:rPr lang="en-CA" dirty="0"/>
              <a:t>Associated with the principle of missed opportunity costs</a:t>
            </a:r>
          </a:p>
          <a:p>
            <a:r>
              <a:rPr lang="en-CA" dirty="0">
                <a:solidFill>
                  <a:schemeClr val="accent2">
                    <a:lumMod val="50000"/>
                  </a:schemeClr>
                </a:solidFill>
              </a:rPr>
              <a:t>A given resource type should always be consumed or ignored encountered, i.e., 0-1 rule</a:t>
            </a:r>
          </a:p>
        </p:txBody>
      </p:sp>
      <p:sp>
        <p:nvSpPr>
          <p:cNvPr id="5" name="Text Box 20">
            <a:extLst>
              <a:ext uri="{FF2B5EF4-FFF2-40B4-BE49-F238E27FC236}">
                <a16:creationId xmlns:a16="http://schemas.microsoft.com/office/drawing/2014/main" id="{647F30A9-2DA5-4D77-BF60-E311D93274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-73683"/>
            <a:ext cx="9144000" cy="1323439"/>
          </a:xfrm>
          <a:prstGeom prst="rect">
            <a:avLst/>
          </a:prstGeom>
          <a:solidFill>
            <a:srgbClr val="C0504D"/>
          </a:solidFill>
          <a:ln>
            <a:noFill/>
          </a:ln>
          <a:effectLst/>
        </p:spPr>
        <p:txBody>
          <a:bodyPr wrap="square">
            <a:spAutoFit/>
          </a:bodyPr>
          <a:lstStyle/>
          <a:p>
            <a:pPr algn="ctr"/>
            <a:endParaRPr lang="fr-CA" sz="800" dirty="0">
              <a:solidFill>
                <a:schemeClr val="bg1"/>
              </a:solidFill>
            </a:endParaRPr>
          </a:p>
          <a:p>
            <a:pPr algn="ctr"/>
            <a:r>
              <a:rPr lang="fr-CA" sz="3600" dirty="0" err="1">
                <a:solidFill>
                  <a:schemeClr val="bg1"/>
                </a:solidFill>
              </a:rPr>
              <a:t>Maximization</a:t>
            </a:r>
            <a:r>
              <a:rPr lang="fr-CA" sz="3600" dirty="0">
                <a:solidFill>
                  <a:schemeClr val="bg1"/>
                </a:solidFill>
              </a:rPr>
              <a:t> of </a:t>
            </a:r>
            <a:r>
              <a:rPr lang="fr-CA" sz="3600" dirty="0" err="1">
                <a:solidFill>
                  <a:schemeClr val="bg1"/>
                </a:solidFill>
              </a:rPr>
              <a:t>energy</a:t>
            </a:r>
            <a:r>
              <a:rPr lang="fr-CA" sz="3600" dirty="0">
                <a:solidFill>
                  <a:schemeClr val="bg1"/>
                </a:solidFill>
              </a:rPr>
              <a:t> </a:t>
            </a:r>
            <a:r>
              <a:rPr lang="fr-CA" sz="3600" dirty="0" err="1">
                <a:solidFill>
                  <a:schemeClr val="bg1"/>
                </a:solidFill>
              </a:rPr>
              <a:t>intake</a:t>
            </a:r>
            <a:r>
              <a:rPr lang="fr-CA" sz="3600" dirty="0">
                <a:solidFill>
                  <a:schemeClr val="bg1"/>
                </a:solidFill>
              </a:rPr>
              <a:t> rate: </a:t>
            </a:r>
          </a:p>
          <a:p>
            <a:pPr algn="ctr"/>
            <a:r>
              <a:rPr lang="fr-CA" sz="3600" dirty="0">
                <a:solidFill>
                  <a:schemeClr val="bg1"/>
                </a:solidFill>
              </a:rPr>
              <a:t>the </a:t>
            </a:r>
            <a:r>
              <a:rPr lang="fr-CA" sz="3600" dirty="0" err="1">
                <a:solidFill>
                  <a:schemeClr val="bg1"/>
                </a:solidFill>
              </a:rPr>
              <a:t>contingenty</a:t>
            </a:r>
            <a:r>
              <a:rPr lang="fr-CA" sz="3600" dirty="0">
                <a:solidFill>
                  <a:schemeClr val="bg1"/>
                </a:solidFill>
              </a:rPr>
              <a:t> model</a:t>
            </a:r>
            <a:endParaRPr lang="fr-CA" sz="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1072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9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95" t="19127" r="19040" b="38707"/>
          <a:stretch/>
        </p:blipFill>
        <p:spPr bwMode="auto">
          <a:xfrm>
            <a:off x="625188" y="1633497"/>
            <a:ext cx="8051268" cy="449881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914973" y="5916283"/>
            <a:ext cx="6264696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8" name="ZoneTexte 7"/>
          <p:cNvSpPr txBox="1"/>
          <p:nvPr/>
        </p:nvSpPr>
        <p:spPr>
          <a:xfrm>
            <a:off x="5945428" y="2564904"/>
            <a:ext cx="1249445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CA" sz="1600" dirty="0" err="1"/>
              <a:t>Échelle</a:t>
            </a:r>
            <a:r>
              <a:rPr lang="en-CA" sz="1600" dirty="0"/>
              <a:t>: 1-3*</a:t>
            </a:r>
            <a:endParaRPr lang="fr-CA" sz="1600" dirty="0"/>
          </a:p>
        </p:txBody>
      </p:sp>
      <p:sp>
        <p:nvSpPr>
          <p:cNvPr id="10" name="ZoneTexte 9"/>
          <p:cNvSpPr txBox="1"/>
          <p:nvPr/>
        </p:nvSpPr>
        <p:spPr>
          <a:xfrm>
            <a:off x="3491880" y="2586390"/>
            <a:ext cx="1249445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CA" sz="1600" dirty="0" err="1"/>
              <a:t>Échelle</a:t>
            </a:r>
            <a:r>
              <a:rPr lang="en-CA" sz="1600" dirty="0"/>
              <a:t>: 1-6*</a:t>
            </a:r>
            <a:endParaRPr lang="fr-CA" sz="1600" dirty="0"/>
          </a:p>
        </p:txBody>
      </p:sp>
      <p:sp>
        <p:nvSpPr>
          <p:cNvPr id="9" name="ZoneTexte 8"/>
          <p:cNvSpPr txBox="1"/>
          <p:nvPr/>
        </p:nvSpPr>
        <p:spPr>
          <a:xfrm>
            <a:off x="3995936" y="6309320"/>
            <a:ext cx="4887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err="1"/>
              <a:t>Sih</a:t>
            </a:r>
            <a:r>
              <a:rPr lang="en-CA" dirty="0"/>
              <a:t> et Christensen 2001, Anim. </a:t>
            </a:r>
            <a:r>
              <a:rPr lang="en-CA" dirty="0" err="1"/>
              <a:t>Behav</a:t>
            </a:r>
            <a:r>
              <a:rPr lang="en-CA" dirty="0"/>
              <a:t>. 61: 379-390</a:t>
            </a:r>
            <a:endParaRPr lang="fr-CA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C6783E4F-70E9-4261-8E39-E117D8496711}"/>
              </a:ext>
            </a:extLst>
          </p:cNvPr>
          <p:cNvSpPr txBox="1"/>
          <p:nvPr/>
        </p:nvSpPr>
        <p:spPr>
          <a:xfrm>
            <a:off x="709184" y="6185043"/>
            <a:ext cx="292671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*Higher scores indicate higher support to optimal diet theory. </a:t>
            </a:r>
            <a:endParaRPr lang="fr-CA" sz="1200" dirty="0"/>
          </a:p>
        </p:txBody>
      </p:sp>
      <p:sp>
        <p:nvSpPr>
          <p:cNvPr id="13" name="Text Box 20">
            <a:extLst>
              <a:ext uri="{FF2B5EF4-FFF2-40B4-BE49-F238E27FC236}">
                <a16:creationId xmlns:a16="http://schemas.microsoft.com/office/drawing/2014/main" id="{C4A2D8E5-E4F2-4F70-9EF4-BFA31491AD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-73683"/>
            <a:ext cx="9144000" cy="1323439"/>
          </a:xfrm>
          <a:prstGeom prst="rect">
            <a:avLst/>
          </a:prstGeom>
          <a:solidFill>
            <a:srgbClr val="C0504D"/>
          </a:solidFill>
          <a:ln>
            <a:noFill/>
          </a:ln>
          <a:effectLst/>
        </p:spPr>
        <p:txBody>
          <a:bodyPr wrap="square">
            <a:spAutoFit/>
          </a:bodyPr>
          <a:lstStyle/>
          <a:p>
            <a:pPr algn="ctr"/>
            <a:endParaRPr lang="fr-CA" sz="800" dirty="0">
              <a:solidFill>
                <a:schemeClr val="bg1"/>
              </a:solidFill>
            </a:endParaRPr>
          </a:p>
          <a:p>
            <a:pPr algn="ctr"/>
            <a:r>
              <a:rPr lang="fr-CA" sz="3600" dirty="0" err="1">
                <a:solidFill>
                  <a:schemeClr val="bg1"/>
                </a:solidFill>
              </a:rPr>
              <a:t>Maximization</a:t>
            </a:r>
            <a:r>
              <a:rPr lang="fr-CA" sz="3600" dirty="0">
                <a:solidFill>
                  <a:schemeClr val="bg1"/>
                </a:solidFill>
              </a:rPr>
              <a:t> of </a:t>
            </a:r>
            <a:r>
              <a:rPr lang="fr-CA" sz="3600" dirty="0" err="1">
                <a:solidFill>
                  <a:schemeClr val="bg1"/>
                </a:solidFill>
              </a:rPr>
              <a:t>energy</a:t>
            </a:r>
            <a:r>
              <a:rPr lang="fr-CA" sz="3600" dirty="0">
                <a:solidFill>
                  <a:schemeClr val="bg1"/>
                </a:solidFill>
              </a:rPr>
              <a:t> </a:t>
            </a:r>
            <a:r>
              <a:rPr lang="fr-CA" sz="3600" dirty="0" err="1">
                <a:solidFill>
                  <a:schemeClr val="bg1"/>
                </a:solidFill>
              </a:rPr>
              <a:t>intake</a:t>
            </a:r>
            <a:r>
              <a:rPr lang="fr-CA" sz="3600" dirty="0">
                <a:solidFill>
                  <a:schemeClr val="bg1"/>
                </a:solidFill>
              </a:rPr>
              <a:t> rate: </a:t>
            </a:r>
          </a:p>
          <a:p>
            <a:pPr algn="ctr"/>
            <a:r>
              <a:rPr lang="fr-CA" sz="3600" dirty="0">
                <a:solidFill>
                  <a:schemeClr val="bg1"/>
                </a:solidFill>
              </a:rPr>
              <a:t>the </a:t>
            </a:r>
            <a:r>
              <a:rPr lang="fr-CA" sz="3600" dirty="0" err="1">
                <a:solidFill>
                  <a:schemeClr val="bg1"/>
                </a:solidFill>
              </a:rPr>
              <a:t>contingenty</a:t>
            </a:r>
            <a:r>
              <a:rPr lang="fr-CA" sz="3600" dirty="0">
                <a:solidFill>
                  <a:schemeClr val="bg1"/>
                </a:solidFill>
              </a:rPr>
              <a:t> model</a:t>
            </a:r>
            <a:endParaRPr lang="fr-CA" sz="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2563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51520" y="1888232"/>
            <a:ext cx="8507288" cy="2908920"/>
          </a:xfrm>
        </p:spPr>
        <p:txBody>
          <a:bodyPr>
            <a:normAutofit/>
          </a:bodyPr>
          <a:lstStyle/>
          <a:p>
            <a:r>
              <a:rPr lang="fr-FR" sz="3000" dirty="0" err="1"/>
              <a:t>Northwester</a:t>
            </a:r>
            <a:r>
              <a:rPr lang="fr-FR" sz="3000" dirty="0"/>
              <a:t> crows </a:t>
            </a:r>
            <a:r>
              <a:rPr lang="fr-FR" sz="3000" dirty="0" err="1"/>
              <a:t>feeding</a:t>
            </a:r>
            <a:r>
              <a:rPr lang="fr-FR" sz="3000" dirty="0"/>
              <a:t> on </a:t>
            </a:r>
            <a:r>
              <a:rPr lang="fr-FR" sz="3000" dirty="0" err="1"/>
              <a:t>littleneck</a:t>
            </a:r>
            <a:r>
              <a:rPr lang="fr-FR" sz="3000" dirty="0"/>
              <a:t> clams</a:t>
            </a:r>
          </a:p>
          <a:p>
            <a:r>
              <a:rPr lang="fr-FR" sz="3000" dirty="0"/>
              <a:t>Must </a:t>
            </a:r>
            <a:r>
              <a:rPr lang="fr-FR" sz="3000" dirty="0" err="1"/>
              <a:t>find</a:t>
            </a:r>
            <a:r>
              <a:rPr lang="fr-FR" sz="3000" dirty="0"/>
              <a:t>, </a:t>
            </a:r>
            <a:r>
              <a:rPr lang="fr-FR" sz="3000" dirty="0" err="1"/>
              <a:t>then</a:t>
            </a:r>
            <a:r>
              <a:rPr lang="fr-FR" sz="3000" dirty="0"/>
              <a:t> open the clams by </a:t>
            </a:r>
            <a:r>
              <a:rPr lang="fr-FR" sz="3000" dirty="0" err="1"/>
              <a:t>dropping</a:t>
            </a:r>
            <a:r>
              <a:rPr lang="fr-FR" sz="3000" dirty="0"/>
              <a:t> </a:t>
            </a:r>
            <a:r>
              <a:rPr lang="fr-FR" sz="3000" dirty="0" err="1"/>
              <a:t>them</a:t>
            </a:r>
            <a:r>
              <a:rPr lang="fr-FR" sz="3000" dirty="0"/>
              <a:t> on flat rock</a:t>
            </a:r>
          </a:p>
          <a:p>
            <a:endParaRPr lang="fr-FR" dirty="0"/>
          </a:p>
          <a:p>
            <a:endParaRPr lang="fr-FR" dirty="0"/>
          </a:p>
        </p:txBody>
      </p:sp>
      <p:pic>
        <p:nvPicPr>
          <p:cNvPr id="35842" name="Picture 2" descr="C:\Users\dafor97\Pictures\NWCrow1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76"/>
          <a:stretch/>
        </p:blipFill>
        <p:spPr bwMode="auto">
          <a:xfrm>
            <a:off x="467544" y="4261353"/>
            <a:ext cx="4314958" cy="1861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843" name="Picture 3" descr="C:\Users\dafor97\Pictures\manillaclam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4250923"/>
            <a:ext cx="1849240" cy="1194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5148064" y="5446965"/>
            <a:ext cx="323018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dirty="0"/>
              <a:t>Richardson and </a:t>
            </a:r>
            <a:r>
              <a:rPr lang="fr-CA" dirty="0" err="1"/>
              <a:t>Verbeek</a:t>
            </a:r>
            <a:r>
              <a:rPr lang="fr-CA" dirty="0"/>
              <a:t> (1986, </a:t>
            </a:r>
          </a:p>
          <a:p>
            <a:r>
              <a:rPr lang="fr-CA" dirty="0" err="1"/>
              <a:t>Ecology</a:t>
            </a:r>
            <a:r>
              <a:rPr lang="fr-CA" dirty="0"/>
              <a:t> 67: 1219-26)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5580112" y="3789040"/>
            <a:ext cx="20921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(</a:t>
            </a:r>
            <a:r>
              <a:rPr lang="en-CA" i="1" dirty="0" err="1"/>
              <a:t>Venerupis</a:t>
            </a:r>
            <a:r>
              <a:rPr lang="en-CA" i="1" dirty="0"/>
              <a:t> japonica</a:t>
            </a:r>
            <a:r>
              <a:rPr lang="en-CA" dirty="0"/>
              <a:t>)</a:t>
            </a:r>
            <a:endParaRPr lang="fr-CA" dirty="0"/>
          </a:p>
        </p:txBody>
      </p:sp>
      <p:sp>
        <p:nvSpPr>
          <p:cNvPr id="8" name="ZoneTexte 7"/>
          <p:cNvSpPr txBox="1"/>
          <p:nvPr/>
        </p:nvSpPr>
        <p:spPr>
          <a:xfrm>
            <a:off x="683568" y="3789040"/>
            <a:ext cx="18524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 (</a:t>
            </a:r>
            <a:r>
              <a:rPr lang="en-CA" i="1" dirty="0"/>
              <a:t>Corvus </a:t>
            </a:r>
            <a:r>
              <a:rPr lang="en-CA" i="1" dirty="0" err="1"/>
              <a:t>caurinus</a:t>
            </a:r>
            <a:r>
              <a:rPr lang="en-CA" dirty="0"/>
              <a:t>)</a:t>
            </a:r>
            <a:endParaRPr lang="fr-CA" dirty="0"/>
          </a:p>
        </p:txBody>
      </p:sp>
      <p:sp>
        <p:nvSpPr>
          <p:cNvPr id="9" name="Text Box 20">
            <a:extLst>
              <a:ext uri="{FF2B5EF4-FFF2-40B4-BE49-F238E27FC236}">
                <a16:creationId xmlns:a16="http://schemas.microsoft.com/office/drawing/2014/main" id="{A8F6EEF1-0881-4CD0-A81A-265039E503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-73683"/>
            <a:ext cx="9144000" cy="1323439"/>
          </a:xfrm>
          <a:prstGeom prst="rect">
            <a:avLst/>
          </a:prstGeom>
          <a:solidFill>
            <a:srgbClr val="C0504D"/>
          </a:solidFill>
          <a:ln>
            <a:noFill/>
          </a:ln>
          <a:effectLst/>
        </p:spPr>
        <p:txBody>
          <a:bodyPr wrap="square">
            <a:spAutoFit/>
          </a:bodyPr>
          <a:lstStyle/>
          <a:p>
            <a:pPr algn="ctr"/>
            <a:endParaRPr lang="fr-CA" sz="800" dirty="0">
              <a:solidFill>
                <a:schemeClr val="bg1"/>
              </a:solidFill>
            </a:endParaRPr>
          </a:p>
          <a:p>
            <a:pPr algn="ctr"/>
            <a:r>
              <a:rPr lang="fr-CA" sz="3600" dirty="0" err="1">
                <a:solidFill>
                  <a:schemeClr val="bg1"/>
                </a:solidFill>
              </a:rPr>
              <a:t>Maximization</a:t>
            </a:r>
            <a:r>
              <a:rPr lang="fr-CA" sz="3600" dirty="0">
                <a:solidFill>
                  <a:schemeClr val="bg1"/>
                </a:solidFill>
              </a:rPr>
              <a:t> of </a:t>
            </a:r>
            <a:r>
              <a:rPr lang="fr-CA" sz="3600" dirty="0" err="1">
                <a:solidFill>
                  <a:schemeClr val="bg1"/>
                </a:solidFill>
              </a:rPr>
              <a:t>energy</a:t>
            </a:r>
            <a:r>
              <a:rPr lang="fr-CA" sz="3600" dirty="0">
                <a:solidFill>
                  <a:schemeClr val="bg1"/>
                </a:solidFill>
              </a:rPr>
              <a:t> </a:t>
            </a:r>
            <a:r>
              <a:rPr lang="fr-CA" sz="3600" dirty="0" err="1">
                <a:solidFill>
                  <a:schemeClr val="bg1"/>
                </a:solidFill>
              </a:rPr>
              <a:t>intake</a:t>
            </a:r>
            <a:r>
              <a:rPr lang="fr-CA" sz="3600" dirty="0">
                <a:solidFill>
                  <a:schemeClr val="bg1"/>
                </a:solidFill>
              </a:rPr>
              <a:t> rate: </a:t>
            </a:r>
          </a:p>
          <a:p>
            <a:pPr algn="ctr"/>
            <a:r>
              <a:rPr lang="fr-CA" sz="3600" dirty="0">
                <a:solidFill>
                  <a:schemeClr val="bg1"/>
                </a:solidFill>
              </a:rPr>
              <a:t>the </a:t>
            </a:r>
            <a:r>
              <a:rPr lang="fr-CA" sz="3600" dirty="0" err="1">
                <a:solidFill>
                  <a:schemeClr val="bg1"/>
                </a:solidFill>
              </a:rPr>
              <a:t>contingenty</a:t>
            </a:r>
            <a:r>
              <a:rPr lang="fr-CA" sz="3600" dirty="0">
                <a:solidFill>
                  <a:schemeClr val="bg1"/>
                </a:solidFill>
              </a:rPr>
              <a:t> model</a:t>
            </a:r>
            <a:endParaRPr lang="fr-CA" sz="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49595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07504" y="1412776"/>
            <a:ext cx="8219256" cy="2160240"/>
          </a:xfrm>
        </p:spPr>
        <p:txBody>
          <a:bodyPr>
            <a:normAutofit/>
          </a:bodyPr>
          <a:lstStyle/>
          <a:p>
            <a:r>
              <a:rPr lang="fr-FR" sz="2400" dirty="0"/>
              <a:t>34.6 sec to </a:t>
            </a:r>
            <a:r>
              <a:rPr lang="fr-FR" sz="2400" dirty="0" err="1"/>
              <a:t>find</a:t>
            </a:r>
            <a:r>
              <a:rPr lang="fr-FR" sz="2400" dirty="0"/>
              <a:t> a clam</a:t>
            </a:r>
          </a:p>
          <a:p>
            <a:r>
              <a:rPr lang="fr-FR" sz="2400" dirty="0"/>
              <a:t>4.2 sec first drop flight </a:t>
            </a:r>
          </a:p>
          <a:p>
            <a:r>
              <a:rPr lang="fr-FR" sz="2400" dirty="0"/>
              <a:t>5.5 sec handling </a:t>
            </a:r>
            <a:r>
              <a:rPr lang="fr-FR" sz="2400" dirty="0" err="1"/>
              <a:t>between</a:t>
            </a:r>
            <a:r>
              <a:rPr lang="fr-FR" sz="2400" dirty="0"/>
              <a:t> drops</a:t>
            </a:r>
          </a:p>
          <a:p>
            <a:r>
              <a:rPr lang="fr-FR" sz="2400" dirty="0"/>
              <a:t>Flight </a:t>
            </a:r>
            <a:r>
              <a:rPr lang="fr-FR" sz="2400" dirty="0" err="1"/>
              <a:t>costs</a:t>
            </a:r>
            <a:r>
              <a:rPr lang="fr-FR" sz="2400" dirty="0"/>
              <a:t> &gt; 4x </a:t>
            </a:r>
            <a:r>
              <a:rPr lang="fr-FR" sz="2400" dirty="0" err="1"/>
              <a:t>higher</a:t>
            </a:r>
            <a:r>
              <a:rPr lang="fr-FR" sz="2400" dirty="0"/>
              <a:t> </a:t>
            </a:r>
            <a:r>
              <a:rPr lang="fr-FR" sz="2400" dirty="0" err="1"/>
              <a:t>than</a:t>
            </a:r>
            <a:r>
              <a:rPr lang="fr-FR" sz="2400" dirty="0"/>
              <a:t> </a:t>
            </a:r>
            <a:r>
              <a:rPr lang="fr-FR" sz="2400" dirty="0" err="1"/>
              <a:t>search</a:t>
            </a:r>
            <a:r>
              <a:rPr lang="fr-FR" sz="2400" dirty="0"/>
              <a:t> and </a:t>
            </a:r>
            <a:r>
              <a:rPr lang="fr-FR" sz="2400" dirty="0" err="1"/>
              <a:t>dig</a:t>
            </a:r>
            <a:r>
              <a:rPr lang="fr-FR" sz="2400" dirty="0"/>
              <a:t> </a:t>
            </a:r>
            <a:r>
              <a:rPr lang="fr-FR" sz="2400" dirty="0" err="1"/>
              <a:t>costs</a:t>
            </a:r>
            <a:endParaRPr lang="fr-FR" sz="2400" dirty="0"/>
          </a:p>
          <a:p>
            <a:endParaRPr lang="fr-FR" sz="2400" dirty="0"/>
          </a:p>
        </p:txBody>
      </p:sp>
      <p:pic>
        <p:nvPicPr>
          <p:cNvPr id="38914" name="Picture 2" descr="C:\Users\dafor97\Pictures\3944324769_00bda1d51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45233" y="3482590"/>
            <a:ext cx="2490411" cy="1658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915" name="Picture 3" descr="C:\Users\dafor97\Pictures\Crow_clam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347177" y="3482590"/>
            <a:ext cx="2545303" cy="1695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916" name="Picture 4" descr="C:\Users\dafor97\Pictures\162-northwestern-crow-corvus-caurinus-by-daves-birdingpix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660232" y="1556792"/>
            <a:ext cx="228600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917" name="Picture 5" descr="C:\Users\dafor97\Pictures\3944322493_491543db6c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484459" y="3482590"/>
            <a:ext cx="2520280" cy="1678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Ellipse 5"/>
          <p:cNvSpPr/>
          <p:nvPr/>
        </p:nvSpPr>
        <p:spPr>
          <a:xfrm>
            <a:off x="7676482" y="2502732"/>
            <a:ext cx="72008" cy="39925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1" name="Text Box 20">
            <a:extLst>
              <a:ext uri="{FF2B5EF4-FFF2-40B4-BE49-F238E27FC236}">
                <a16:creationId xmlns:a16="http://schemas.microsoft.com/office/drawing/2014/main" id="{A3D35AEE-218B-4FF5-8FE5-73DA7DF447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-73683"/>
            <a:ext cx="9144000" cy="1323439"/>
          </a:xfrm>
          <a:prstGeom prst="rect">
            <a:avLst/>
          </a:prstGeom>
          <a:solidFill>
            <a:srgbClr val="C0504D"/>
          </a:solidFill>
          <a:ln>
            <a:noFill/>
          </a:ln>
          <a:effectLst/>
        </p:spPr>
        <p:txBody>
          <a:bodyPr wrap="square">
            <a:spAutoFit/>
          </a:bodyPr>
          <a:lstStyle/>
          <a:p>
            <a:pPr algn="ctr"/>
            <a:endParaRPr lang="fr-CA" sz="800" dirty="0">
              <a:solidFill>
                <a:schemeClr val="bg1"/>
              </a:solidFill>
            </a:endParaRPr>
          </a:p>
          <a:p>
            <a:pPr algn="ctr"/>
            <a:r>
              <a:rPr lang="fr-CA" sz="3600" dirty="0" err="1">
                <a:solidFill>
                  <a:schemeClr val="bg1"/>
                </a:solidFill>
              </a:rPr>
              <a:t>Maximization</a:t>
            </a:r>
            <a:r>
              <a:rPr lang="fr-CA" sz="3600" dirty="0">
                <a:solidFill>
                  <a:schemeClr val="bg1"/>
                </a:solidFill>
              </a:rPr>
              <a:t> of </a:t>
            </a:r>
            <a:r>
              <a:rPr lang="fr-CA" sz="3600" dirty="0" err="1">
                <a:solidFill>
                  <a:schemeClr val="bg1"/>
                </a:solidFill>
              </a:rPr>
              <a:t>energy</a:t>
            </a:r>
            <a:r>
              <a:rPr lang="fr-CA" sz="3600" dirty="0">
                <a:solidFill>
                  <a:schemeClr val="bg1"/>
                </a:solidFill>
              </a:rPr>
              <a:t> </a:t>
            </a:r>
            <a:r>
              <a:rPr lang="fr-CA" sz="3600" dirty="0" err="1">
                <a:solidFill>
                  <a:schemeClr val="bg1"/>
                </a:solidFill>
              </a:rPr>
              <a:t>intake</a:t>
            </a:r>
            <a:r>
              <a:rPr lang="fr-CA" sz="3600" dirty="0">
                <a:solidFill>
                  <a:schemeClr val="bg1"/>
                </a:solidFill>
              </a:rPr>
              <a:t> rate: </a:t>
            </a:r>
          </a:p>
          <a:p>
            <a:pPr algn="ctr"/>
            <a:r>
              <a:rPr lang="fr-CA" sz="3600" dirty="0">
                <a:solidFill>
                  <a:schemeClr val="bg1"/>
                </a:solidFill>
              </a:rPr>
              <a:t>the </a:t>
            </a:r>
            <a:r>
              <a:rPr lang="fr-CA" sz="3600" dirty="0" err="1">
                <a:solidFill>
                  <a:schemeClr val="bg1"/>
                </a:solidFill>
              </a:rPr>
              <a:t>contingenty</a:t>
            </a:r>
            <a:r>
              <a:rPr lang="fr-CA" sz="3600" dirty="0">
                <a:solidFill>
                  <a:schemeClr val="bg1"/>
                </a:solidFill>
              </a:rPr>
              <a:t> model</a:t>
            </a:r>
            <a:endParaRPr lang="fr-CA" sz="800" dirty="0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FA56C7F-4D68-4BA6-A66D-6DDD0C2D16EA}"/>
              </a:ext>
            </a:extLst>
          </p:cNvPr>
          <p:cNvSpPr/>
          <p:nvPr/>
        </p:nvSpPr>
        <p:spPr>
          <a:xfrm>
            <a:off x="6347177" y="6093296"/>
            <a:ext cx="2905343" cy="10661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2" name="Rectangle 1"/>
          <p:cNvSpPr/>
          <p:nvPr/>
        </p:nvSpPr>
        <p:spPr>
          <a:xfrm>
            <a:off x="107504" y="6386059"/>
            <a:ext cx="51845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CA" dirty="0"/>
              <a:t>Richardson and </a:t>
            </a:r>
            <a:r>
              <a:rPr lang="fr-CA" dirty="0" err="1"/>
              <a:t>Verbeek</a:t>
            </a:r>
            <a:r>
              <a:rPr lang="fr-CA" dirty="0"/>
              <a:t> (1986, </a:t>
            </a:r>
            <a:r>
              <a:rPr lang="fr-CA" dirty="0" err="1"/>
              <a:t>Ecology</a:t>
            </a:r>
            <a:r>
              <a:rPr lang="fr-CA" dirty="0"/>
              <a:t> 67: 1219-26)</a:t>
            </a:r>
          </a:p>
        </p:txBody>
      </p:sp>
      <p:pic>
        <p:nvPicPr>
          <p:cNvPr id="38918" name="Picture 6" descr="C:\Users\dafor97\Pictures\hellen0618$82015208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34" b="14253"/>
          <a:stretch/>
        </p:blipFill>
        <p:spPr bwMode="auto">
          <a:xfrm>
            <a:off x="6720849" y="5256599"/>
            <a:ext cx="1780637" cy="1255058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3075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3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3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99" t="28248" r="25800" b="39821"/>
          <a:stretch/>
        </p:blipFill>
        <p:spPr bwMode="auto">
          <a:xfrm>
            <a:off x="4355976" y="1412776"/>
            <a:ext cx="4248472" cy="27088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6867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665" t="37275" r="25437" b="27245"/>
          <a:stretch/>
        </p:blipFill>
        <p:spPr bwMode="auto">
          <a:xfrm>
            <a:off x="4283968" y="3833753"/>
            <a:ext cx="4392488" cy="30035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6" name="Connecteur droit 5"/>
          <p:cNvCxnSpPr/>
          <p:nvPr/>
        </p:nvCxnSpPr>
        <p:spPr>
          <a:xfrm flipV="1">
            <a:off x="7164288" y="1412776"/>
            <a:ext cx="0" cy="4797240"/>
          </a:xfrm>
          <a:prstGeom prst="line">
            <a:avLst/>
          </a:prstGeom>
          <a:ln w="381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8"/>
          <p:cNvSpPr txBox="1"/>
          <p:nvPr/>
        </p:nvSpPr>
        <p:spPr>
          <a:xfrm>
            <a:off x="1475656" y="5554447"/>
            <a:ext cx="2015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Clam length (mm)</a:t>
            </a:r>
            <a:endParaRPr lang="fr-CA" dirty="0"/>
          </a:p>
        </p:txBody>
      </p:sp>
      <p:cxnSp>
        <p:nvCxnSpPr>
          <p:cNvPr id="19" name="Connecteur droit avec flèche 18"/>
          <p:cNvCxnSpPr/>
          <p:nvPr/>
        </p:nvCxnSpPr>
        <p:spPr>
          <a:xfrm>
            <a:off x="7164288" y="1601504"/>
            <a:ext cx="1368152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avec flèche 20"/>
          <p:cNvCxnSpPr/>
          <p:nvPr/>
        </p:nvCxnSpPr>
        <p:spPr>
          <a:xfrm>
            <a:off x="7164288" y="4049776"/>
            <a:ext cx="1368152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ZoneTexte 1"/>
          <p:cNvSpPr txBox="1"/>
          <p:nvPr/>
        </p:nvSpPr>
        <p:spPr>
          <a:xfrm>
            <a:off x="5004048" y="1430409"/>
            <a:ext cx="1202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Availability</a:t>
            </a:r>
            <a:endParaRPr lang="fr-CA" dirty="0"/>
          </a:p>
        </p:txBody>
      </p:sp>
      <p:sp>
        <p:nvSpPr>
          <p:cNvPr id="20" name="ZoneTexte 19"/>
          <p:cNvSpPr txBox="1"/>
          <p:nvPr/>
        </p:nvSpPr>
        <p:spPr>
          <a:xfrm>
            <a:off x="5292080" y="4064843"/>
            <a:ext cx="1440160" cy="6603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Consumed</a:t>
            </a:r>
          </a:p>
          <a:p>
            <a:r>
              <a:rPr lang="en-CA" dirty="0"/>
              <a:t>Rejected</a:t>
            </a:r>
            <a:endParaRPr lang="fr-CA" dirty="0"/>
          </a:p>
        </p:txBody>
      </p:sp>
      <p:sp>
        <p:nvSpPr>
          <p:cNvPr id="3" name="Rectangle 2"/>
          <p:cNvSpPr/>
          <p:nvPr/>
        </p:nvSpPr>
        <p:spPr>
          <a:xfrm>
            <a:off x="5148064" y="4460151"/>
            <a:ext cx="216024" cy="19298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23" name="Rectangle 22"/>
          <p:cNvSpPr/>
          <p:nvPr/>
        </p:nvSpPr>
        <p:spPr>
          <a:xfrm>
            <a:off x="5148064" y="4172119"/>
            <a:ext cx="216024" cy="19298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4" name="Rectangle 3"/>
          <p:cNvSpPr/>
          <p:nvPr/>
        </p:nvSpPr>
        <p:spPr>
          <a:xfrm>
            <a:off x="5076056" y="4121612"/>
            <a:ext cx="1656184" cy="6035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pic>
        <p:nvPicPr>
          <p:cNvPr id="44034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925" t="12600" r="15448" b="40829"/>
          <a:stretch/>
        </p:blipFill>
        <p:spPr bwMode="auto">
          <a:xfrm>
            <a:off x="48037" y="2348880"/>
            <a:ext cx="3875891" cy="32480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Rectangle 24"/>
          <p:cNvSpPr/>
          <p:nvPr/>
        </p:nvSpPr>
        <p:spPr>
          <a:xfrm>
            <a:off x="2012582" y="2639501"/>
            <a:ext cx="98606" cy="25896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cxnSp>
        <p:nvCxnSpPr>
          <p:cNvPr id="22" name="Connecteur droit 21"/>
          <p:cNvCxnSpPr/>
          <p:nvPr/>
        </p:nvCxnSpPr>
        <p:spPr>
          <a:xfrm flipV="1">
            <a:off x="2123728" y="2571925"/>
            <a:ext cx="0" cy="2763600"/>
          </a:xfrm>
          <a:prstGeom prst="line">
            <a:avLst/>
          </a:prstGeom>
          <a:ln w="38100">
            <a:prstDash val="sys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1121886" y="2512164"/>
            <a:ext cx="943200" cy="68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cxnSp>
        <p:nvCxnSpPr>
          <p:cNvPr id="13" name="Connecteur droit avec flèche 12"/>
          <p:cNvCxnSpPr/>
          <p:nvPr/>
        </p:nvCxnSpPr>
        <p:spPr>
          <a:xfrm>
            <a:off x="1026440" y="2564904"/>
            <a:ext cx="1097288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 Box 20">
            <a:extLst>
              <a:ext uri="{FF2B5EF4-FFF2-40B4-BE49-F238E27FC236}">
                <a16:creationId xmlns:a16="http://schemas.microsoft.com/office/drawing/2014/main" id="{E4F820D2-E00C-4F46-849F-43EC258C29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-73683"/>
            <a:ext cx="9144000" cy="1323439"/>
          </a:xfrm>
          <a:prstGeom prst="rect">
            <a:avLst/>
          </a:prstGeom>
          <a:solidFill>
            <a:srgbClr val="C0504D"/>
          </a:solidFill>
          <a:ln>
            <a:noFill/>
          </a:ln>
          <a:effectLst/>
        </p:spPr>
        <p:txBody>
          <a:bodyPr wrap="square">
            <a:spAutoFit/>
          </a:bodyPr>
          <a:lstStyle/>
          <a:p>
            <a:pPr algn="ctr"/>
            <a:endParaRPr lang="fr-CA" sz="800" dirty="0">
              <a:solidFill>
                <a:schemeClr val="bg1"/>
              </a:solidFill>
            </a:endParaRPr>
          </a:p>
          <a:p>
            <a:pPr algn="ctr"/>
            <a:r>
              <a:rPr lang="fr-CA" sz="3600" dirty="0" err="1">
                <a:solidFill>
                  <a:schemeClr val="bg1"/>
                </a:solidFill>
              </a:rPr>
              <a:t>Maximization</a:t>
            </a:r>
            <a:r>
              <a:rPr lang="fr-CA" sz="3600" dirty="0">
                <a:solidFill>
                  <a:schemeClr val="bg1"/>
                </a:solidFill>
              </a:rPr>
              <a:t> of </a:t>
            </a:r>
            <a:r>
              <a:rPr lang="fr-CA" sz="3600" dirty="0" err="1">
                <a:solidFill>
                  <a:schemeClr val="bg1"/>
                </a:solidFill>
              </a:rPr>
              <a:t>energy</a:t>
            </a:r>
            <a:r>
              <a:rPr lang="fr-CA" sz="3600" dirty="0">
                <a:solidFill>
                  <a:schemeClr val="bg1"/>
                </a:solidFill>
              </a:rPr>
              <a:t> </a:t>
            </a:r>
            <a:r>
              <a:rPr lang="fr-CA" sz="3600" dirty="0" err="1">
                <a:solidFill>
                  <a:schemeClr val="bg1"/>
                </a:solidFill>
              </a:rPr>
              <a:t>intake</a:t>
            </a:r>
            <a:r>
              <a:rPr lang="fr-CA" sz="3600" dirty="0">
                <a:solidFill>
                  <a:schemeClr val="bg1"/>
                </a:solidFill>
              </a:rPr>
              <a:t> rate: </a:t>
            </a:r>
          </a:p>
          <a:p>
            <a:pPr algn="ctr"/>
            <a:r>
              <a:rPr lang="fr-CA" sz="3600" dirty="0">
                <a:solidFill>
                  <a:schemeClr val="bg1"/>
                </a:solidFill>
              </a:rPr>
              <a:t>the </a:t>
            </a:r>
            <a:r>
              <a:rPr lang="fr-CA" sz="3600" dirty="0" err="1">
                <a:solidFill>
                  <a:schemeClr val="bg1"/>
                </a:solidFill>
              </a:rPr>
              <a:t>contingenty</a:t>
            </a:r>
            <a:r>
              <a:rPr lang="fr-CA" sz="3600" dirty="0">
                <a:solidFill>
                  <a:schemeClr val="bg1"/>
                </a:solidFill>
              </a:rPr>
              <a:t> model</a:t>
            </a:r>
            <a:endParaRPr lang="fr-CA" sz="800" dirty="0">
              <a:solidFill>
                <a:schemeClr val="bg1"/>
              </a:solidFill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E20F268F-1B69-4EC2-913F-E2FCE35420F7}"/>
              </a:ext>
            </a:extLst>
          </p:cNvPr>
          <p:cNvSpPr txBox="1"/>
          <p:nvPr/>
        </p:nvSpPr>
        <p:spPr>
          <a:xfrm>
            <a:off x="1005321" y="1826671"/>
            <a:ext cx="11500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dirty="0" err="1"/>
              <a:t>Should</a:t>
            </a:r>
            <a:r>
              <a:rPr lang="fr-CA" dirty="0"/>
              <a:t> </a:t>
            </a:r>
            <a:r>
              <a:rPr lang="fr-CA" dirty="0" err="1"/>
              <a:t>be</a:t>
            </a:r>
            <a:r>
              <a:rPr lang="fr-CA" dirty="0"/>
              <a:t> </a:t>
            </a:r>
          </a:p>
          <a:p>
            <a:pPr algn="ctr"/>
            <a:r>
              <a:rPr lang="fr-CA" dirty="0" err="1"/>
              <a:t>consumed</a:t>
            </a:r>
            <a:endParaRPr lang="fr-CA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2EC312E9-3659-4493-9E0A-A672D4238E31}"/>
              </a:ext>
            </a:extLst>
          </p:cNvPr>
          <p:cNvSpPr txBox="1"/>
          <p:nvPr/>
        </p:nvSpPr>
        <p:spPr>
          <a:xfrm>
            <a:off x="1295179" y="6093296"/>
            <a:ext cx="2376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i="1" dirty="0"/>
              <a:t>Notice: </a:t>
            </a:r>
            <a:r>
              <a:rPr lang="fr-CA" i="1" dirty="0" err="1"/>
              <a:t>Inversed</a:t>
            </a:r>
            <a:r>
              <a:rPr lang="fr-CA" i="1" dirty="0"/>
              <a:t> </a:t>
            </a:r>
            <a:r>
              <a:rPr lang="fr-CA" i="1" dirty="0" err="1"/>
              <a:t>scale</a:t>
            </a:r>
            <a:endParaRPr lang="fr-CA" i="1" dirty="0"/>
          </a:p>
        </p:txBody>
      </p: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6C4658A9-E3B4-4343-BD0A-307C89708E11}"/>
              </a:ext>
            </a:extLst>
          </p:cNvPr>
          <p:cNvCxnSpPr>
            <a:cxnSpLocks/>
          </p:cNvCxnSpPr>
          <p:nvPr/>
        </p:nvCxnSpPr>
        <p:spPr>
          <a:xfrm>
            <a:off x="3490966" y="5805264"/>
            <a:ext cx="0" cy="635748"/>
          </a:xfrm>
          <a:prstGeom prst="line">
            <a:avLst/>
          </a:prstGeom>
          <a:ln w="5715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ACFFA52D-0A71-4257-9F9F-12307CB70A22}"/>
              </a:ext>
            </a:extLst>
          </p:cNvPr>
          <p:cNvCxnSpPr>
            <a:cxnSpLocks/>
          </p:cNvCxnSpPr>
          <p:nvPr/>
        </p:nvCxnSpPr>
        <p:spPr>
          <a:xfrm>
            <a:off x="1259632" y="5805264"/>
            <a:ext cx="0" cy="635748"/>
          </a:xfrm>
          <a:prstGeom prst="line">
            <a:avLst/>
          </a:prstGeom>
          <a:ln w="5715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A6EB601A-5CD8-4E12-AAA6-CE2E6CE22E84}"/>
              </a:ext>
            </a:extLst>
          </p:cNvPr>
          <p:cNvCxnSpPr>
            <a:cxnSpLocks/>
          </p:cNvCxnSpPr>
          <p:nvPr/>
        </p:nvCxnSpPr>
        <p:spPr>
          <a:xfrm flipH="1">
            <a:off x="1242000" y="6444382"/>
            <a:ext cx="2278800" cy="0"/>
          </a:xfrm>
          <a:prstGeom prst="line">
            <a:avLst/>
          </a:prstGeom>
          <a:ln w="571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0044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30629" y="1802674"/>
            <a:ext cx="5530396" cy="37639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fr-FR" dirty="0" err="1"/>
              <a:t>Some</a:t>
            </a:r>
            <a:r>
              <a:rPr lang="fr-FR" dirty="0"/>
              <a:t> </a:t>
            </a:r>
            <a:r>
              <a:rPr lang="fr-FR" dirty="0" err="1"/>
              <a:t>assumptions</a:t>
            </a:r>
            <a:r>
              <a:rPr lang="fr-FR" dirty="0"/>
              <a:t> of the </a:t>
            </a:r>
            <a:r>
              <a:rPr lang="fr-FR" dirty="0" err="1"/>
              <a:t>contingency</a:t>
            </a:r>
            <a:r>
              <a:rPr lang="fr-FR" dirty="0"/>
              <a:t> model: </a:t>
            </a:r>
          </a:p>
          <a:p>
            <a:pPr lvl="1"/>
            <a:r>
              <a:rPr lang="fr-FR" dirty="0"/>
              <a:t>Omniscience</a:t>
            </a:r>
          </a:p>
          <a:p>
            <a:pPr lvl="1"/>
            <a:r>
              <a:rPr lang="fr-FR" dirty="0"/>
              <a:t>Successive </a:t>
            </a:r>
            <a:r>
              <a:rPr lang="fr-FR" dirty="0" err="1"/>
              <a:t>encounters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resources</a:t>
            </a:r>
            <a:r>
              <a:rPr lang="fr-FR" dirty="0"/>
              <a:t> are </a:t>
            </a:r>
            <a:r>
              <a:rPr lang="fr-FR" dirty="0" err="1"/>
              <a:t>independent</a:t>
            </a:r>
            <a:r>
              <a:rPr lang="fr-FR" dirty="0"/>
              <a:t> </a:t>
            </a:r>
            <a:r>
              <a:rPr lang="fr-FR" dirty="0" err="1"/>
              <a:t>events</a:t>
            </a:r>
            <a:r>
              <a:rPr lang="fr-FR" dirty="0"/>
              <a:t> (e.g., not </a:t>
            </a:r>
            <a:r>
              <a:rPr lang="fr-FR" dirty="0" err="1"/>
              <a:t>distributed</a:t>
            </a:r>
            <a:r>
              <a:rPr lang="fr-FR" dirty="0"/>
              <a:t> in patches)</a:t>
            </a:r>
          </a:p>
          <a:p>
            <a:pPr lvl="1"/>
            <a:r>
              <a:rPr lang="fr-FR" dirty="0"/>
              <a:t>No </a:t>
            </a:r>
            <a:r>
              <a:rPr lang="fr-FR" dirty="0" err="1"/>
              <a:t>predation</a:t>
            </a:r>
            <a:endParaRPr lang="fr-FR" dirty="0"/>
          </a:p>
          <a:p>
            <a:pPr lvl="1"/>
            <a:endParaRPr lang="fr-FR" dirty="0"/>
          </a:p>
          <a:p>
            <a:pPr lvl="1"/>
            <a:endParaRPr lang="fr-FR" dirty="0"/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1B6465D9-25CB-43F6-96D6-A40E4ACB6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Text Box 20">
            <a:extLst>
              <a:ext uri="{FF2B5EF4-FFF2-40B4-BE49-F238E27FC236}">
                <a16:creationId xmlns:a16="http://schemas.microsoft.com/office/drawing/2014/main" id="{1BAF9A4B-D818-47C5-94E9-66AA1A48E0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-73683"/>
            <a:ext cx="9144000" cy="1323439"/>
          </a:xfrm>
          <a:prstGeom prst="rect">
            <a:avLst/>
          </a:prstGeom>
          <a:solidFill>
            <a:srgbClr val="C0504D"/>
          </a:solidFill>
          <a:ln>
            <a:noFill/>
          </a:ln>
          <a:effectLst/>
        </p:spPr>
        <p:txBody>
          <a:bodyPr wrap="square">
            <a:spAutoFit/>
          </a:bodyPr>
          <a:lstStyle/>
          <a:p>
            <a:pPr algn="ctr"/>
            <a:endParaRPr lang="fr-CA" sz="800" dirty="0">
              <a:solidFill>
                <a:schemeClr val="bg1"/>
              </a:solidFill>
            </a:endParaRPr>
          </a:p>
          <a:p>
            <a:pPr algn="ctr"/>
            <a:r>
              <a:rPr lang="fr-CA" sz="3600" dirty="0" err="1">
                <a:solidFill>
                  <a:schemeClr val="bg1"/>
                </a:solidFill>
              </a:rPr>
              <a:t>Maximization</a:t>
            </a:r>
            <a:r>
              <a:rPr lang="fr-CA" sz="3600" dirty="0">
                <a:solidFill>
                  <a:schemeClr val="bg1"/>
                </a:solidFill>
              </a:rPr>
              <a:t> of </a:t>
            </a:r>
            <a:r>
              <a:rPr lang="fr-CA" sz="3600" dirty="0" err="1">
                <a:solidFill>
                  <a:schemeClr val="bg1"/>
                </a:solidFill>
              </a:rPr>
              <a:t>energy</a:t>
            </a:r>
            <a:r>
              <a:rPr lang="fr-CA" sz="3600" dirty="0">
                <a:solidFill>
                  <a:schemeClr val="bg1"/>
                </a:solidFill>
              </a:rPr>
              <a:t> </a:t>
            </a:r>
            <a:r>
              <a:rPr lang="fr-CA" sz="3600" dirty="0" err="1">
                <a:solidFill>
                  <a:schemeClr val="bg1"/>
                </a:solidFill>
              </a:rPr>
              <a:t>intake</a:t>
            </a:r>
            <a:r>
              <a:rPr lang="fr-CA" sz="3600" dirty="0">
                <a:solidFill>
                  <a:schemeClr val="bg1"/>
                </a:solidFill>
              </a:rPr>
              <a:t> rate: </a:t>
            </a:r>
          </a:p>
          <a:p>
            <a:pPr algn="ctr"/>
            <a:r>
              <a:rPr lang="fr-CA" sz="3600" dirty="0">
                <a:solidFill>
                  <a:schemeClr val="bg1"/>
                </a:solidFill>
              </a:rPr>
              <a:t>the </a:t>
            </a:r>
            <a:r>
              <a:rPr lang="fr-CA" sz="3600" dirty="0" err="1">
                <a:solidFill>
                  <a:schemeClr val="bg1"/>
                </a:solidFill>
              </a:rPr>
              <a:t>contingenty</a:t>
            </a:r>
            <a:r>
              <a:rPr lang="fr-CA" sz="3600" dirty="0">
                <a:solidFill>
                  <a:schemeClr val="bg1"/>
                </a:solidFill>
              </a:rPr>
              <a:t> model</a:t>
            </a:r>
            <a:endParaRPr lang="fr-CA" sz="800" dirty="0">
              <a:solidFill>
                <a:schemeClr val="bg1"/>
              </a:solidFill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46914BCF-B059-4E70-BB16-51B5AD9B80D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8368" y="1450026"/>
            <a:ext cx="3294112" cy="4941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920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07504" y="1772816"/>
            <a:ext cx="5481513" cy="377301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fr-FR" dirty="0" err="1"/>
              <a:t>Some</a:t>
            </a:r>
            <a:r>
              <a:rPr lang="fr-FR" dirty="0"/>
              <a:t> </a:t>
            </a:r>
            <a:r>
              <a:rPr lang="fr-FR" dirty="0" err="1"/>
              <a:t>assumptions</a:t>
            </a:r>
            <a:r>
              <a:rPr lang="fr-FR" dirty="0"/>
              <a:t> of the </a:t>
            </a:r>
            <a:r>
              <a:rPr lang="fr-FR" dirty="0" err="1"/>
              <a:t>contingency</a:t>
            </a:r>
            <a:r>
              <a:rPr lang="fr-FR" dirty="0"/>
              <a:t> model: </a:t>
            </a:r>
          </a:p>
          <a:p>
            <a:pPr lvl="1"/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Omniscience</a:t>
            </a:r>
          </a:p>
          <a:p>
            <a:pPr lvl="1"/>
            <a:r>
              <a:rPr lang="fr-FR" dirty="0">
                <a:solidFill>
                  <a:schemeClr val="accent6">
                    <a:lumMod val="75000"/>
                  </a:schemeClr>
                </a:solidFill>
              </a:rPr>
              <a:t>Successive </a:t>
            </a:r>
            <a:r>
              <a:rPr lang="fr-FR" dirty="0" err="1">
                <a:solidFill>
                  <a:schemeClr val="accent6">
                    <a:lumMod val="75000"/>
                  </a:schemeClr>
                </a:solidFill>
              </a:rPr>
              <a:t>encounters</a:t>
            </a:r>
            <a:r>
              <a:rPr lang="fr-FR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fr-FR" dirty="0" err="1">
                <a:solidFill>
                  <a:schemeClr val="accent6">
                    <a:lumMod val="75000"/>
                  </a:schemeClr>
                </a:solidFill>
              </a:rPr>
              <a:t>with</a:t>
            </a:r>
            <a:r>
              <a:rPr lang="fr-FR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fr-FR" dirty="0" err="1">
                <a:solidFill>
                  <a:schemeClr val="accent6">
                    <a:lumMod val="75000"/>
                  </a:schemeClr>
                </a:solidFill>
              </a:rPr>
              <a:t>resource</a:t>
            </a:r>
            <a:r>
              <a:rPr lang="fr-FR" dirty="0">
                <a:solidFill>
                  <a:schemeClr val="accent6">
                    <a:lumMod val="75000"/>
                  </a:schemeClr>
                </a:solidFill>
              </a:rPr>
              <a:t> are </a:t>
            </a:r>
            <a:r>
              <a:rPr lang="fr-FR" dirty="0" err="1">
                <a:solidFill>
                  <a:schemeClr val="accent6">
                    <a:lumMod val="75000"/>
                  </a:schemeClr>
                </a:solidFill>
              </a:rPr>
              <a:t>independent</a:t>
            </a:r>
            <a:r>
              <a:rPr lang="fr-FR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fr-FR" dirty="0" err="1">
                <a:solidFill>
                  <a:schemeClr val="accent6">
                    <a:lumMod val="75000"/>
                  </a:schemeClr>
                </a:solidFill>
              </a:rPr>
              <a:t>events</a:t>
            </a:r>
            <a:r>
              <a:rPr lang="fr-FR" dirty="0">
                <a:solidFill>
                  <a:schemeClr val="accent6">
                    <a:lumMod val="75000"/>
                  </a:schemeClr>
                </a:solidFill>
              </a:rPr>
              <a:t> (e.g., not </a:t>
            </a:r>
            <a:r>
              <a:rPr lang="fr-FR" dirty="0" err="1">
                <a:solidFill>
                  <a:schemeClr val="accent6">
                    <a:lumMod val="75000"/>
                  </a:schemeClr>
                </a:solidFill>
              </a:rPr>
              <a:t>distributed</a:t>
            </a:r>
            <a:r>
              <a:rPr lang="fr-FR" dirty="0">
                <a:solidFill>
                  <a:schemeClr val="accent6">
                    <a:lumMod val="75000"/>
                  </a:schemeClr>
                </a:solidFill>
              </a:rPr>
              <a:t> in patches)</a:t>
            </a:r>
          </a:p>
          <a:p>
            <a:pPr lvl="1"/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No </a:t>
            </a:r>
            <a:r>
              <a:rPr lang="fr-FR" dirty="0" err="1">
                <a:solidFill>
                  <a:schemeClr val="bg1">
                    <a:lumMod val="75000"/>
                  </a:schemeClr>
                </a:solidFill>
              </a:rPr>
              <a:t>predation</a:t>
            </a:r>
            <a:endParaRPr lang="fr-FR" dirty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endParaRPr lang="fr-FR" dirty="0"/>
          </a:p>
          <a:p>
            <a:pPr lvl="1"/>
            <a:endParaRPr lang="fr-FR" dirty="0"/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1B6465D9-25CB-43F6-96D6-A40E4ACB6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Text Box 20">
            <a:extLst>
              <a:ext uri="{FF2B5EF4-FFF2-40B4-BE49-F238E27FC236}">
                <a16:creationId xmlns:a16="http://schemas.microsoft.com/office/drawing/2014/main" id="{1BAF9A4B-D818-47C5-94E9-66AA1A48E0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-73683"/>
            <a:ext cx="9144000" cy="1323439"/>
          </a:xfrm>
          <a:prstGeom prst="rect">
            <a:avLst/>
          </a:prstGeom>
          <a:solidFill>
            <a:srgbClr val="C0504D"/>
          </a:solidFill>
          <a:ln>
            <a:noFill/>
          </a:ln>
          <a:effectLst/>
        </p:spPr>
        <p:txBody>
          <a:bodyPr wrap="square">
            <a:spAutoFit/>
          </a:bodyPr>
          <a:lstStyle/>
          <a:p>
            <a:pPr algn="ctr"/>
            <a:endParaRPr lang="fr-CA" sz="800" dirty="0">
              <a:solidFill>
                <a:schemeClr val="bg1"/>
              </a:solidFill>
            </a:endParaRPr>
          </a:p>
          <a:p>
            <a:pPr algn="ctr"/>
            <a:r>
              <a:rPr lang="fr-CA" sz="3600" dirty="0" err="1">
                <a:solidFill>
                  <a:schemeClr val="bg1"/>
                </a:solidFill>
              </a:rPr>
              <a:t>Maximization</a:t>
            </a:r>
            <a:r>
              <a:rPr lang="fr-CA" sz="3600" dirty="0">
                <a:solidFill>
                  <a:schemeClr val="bg1"/>
                </a:solidFill>
              </a:rPr>
              <a:t> of </a:t>
            </a:r>
            <a:r>
              <a:rPr lang="fr-CA" sz="3600" dirty="0" err="1">
                <a:solidFill>
                  <a:schemeClr val="bg1"/>
                </a:solidFill>
              </a:rPr>
              <a:t>energy</a:t>
            </a:r>
            <a:r>
              <a:rPr lang="fr-CA" sz="3600" dirty="0">
                <a:solidFill>
                  <a:schemeClr val="bg1"/>
                </a:solidFill>
              </a:rPr>
              <a:t> </a:t>
            </a:r>
            <a:r>
              <a:rPr lang="fr-CA" sz="3600" dirty="0" err="1">
                <a:solidFill>
                  <a:schemeClr val="bg1"/>
                </a:solidFill>
              </a:rPr>
              <a:t>intake</a:t>
            </a:r>
            <a:r>
              <a:rPr lang="fr-CA" sz="3600" dirty="0">
                <a:solidFill>
                  <a:schemeClr val="bg1"/>
                </a:solidFill>
              </a:rPr>
              <a:t> rate: </a:t>
            </a:r>
          </a:p>
          <a:p>
            <a:pPr algn="ctr"/>
            <a:r>
              <a:rPr lang="fr-CA" sz="3600" dirty="0">
                <a:solidFill>
                  <a:schemeClr val="bg1"/>
                </a:solidFill>
              </a:rPr>
              <a:t>the </a:t>
            </a:r>
            <a:r>
              <a:rPr lang="fr-CA" sz="3600" dirty="0" err="1">
                <a:solidFill>
                  <a:schemeClr val="bg1"/>
                </a:solidFill>
              </a:rPr>
              <a:t>contingenty</a:t>
            </a:r>
            <a:r>
              <a:rPr lang="fr-CA" sz="3600" dirty="0">
                <a:solidFill>
                  <a:schemeClr val="bg1"/>
                </a:solidFill>
              </a:rPr>
              <a:t> model</a:t>
            </a:r>
            <a:endParaRPr lang="fr-CA" sz="800" dirty="0">
              <a:solidFill>
                <a:schemeClr val="bg1"/>
              </a:solidFill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46914BCF-B059-4E70-BB16-51B5AD9B80D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8368" y="1450026"/>
            <a:ext cx="3294112" cy="4941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8438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6" name="Picture 3">
            <a:extLst>
              <a:ext uri="{FF2B5EF4-FFF2-40B4-BE49-F238E27FC236}">
                <a16:creationId xmlns:a16="http://schemas.microsoft.com/office/drawing/2014/main" id="{8DEFA59A-2987-4D0F-9456-309AF9D7F269}"/>
              </a:ext>
            </a:extLst>
          </p:cNvPr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166"/>
          <a:stretch/>
        </p:blipFill>
        <p:spPr bwMode="auto">
          <a:xfrm>
            <a:off x="4415818" y="1782976"/>
            <a:ext cx="4260638" cy="474236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Rectangle 4">
            <a:extLst>
              <a:ext uri="{FF2B5EF4-FFF2-40B4-BE49-F238E27FC236}">
                <a16:creationId xmlns:a16="http://schemas.microsoft.com/office/drawing/2014/main" id="{F83A985F-4251-4275-A157-321ED8A2B7C7}"/>
              </a:ext>
            </a:extLst>
          </p:cNvPr>
          <p:cNvSpPr>
            <a:spLocks/>
          </p:cNvSpPr>
          <p:nvPr/>
        </p:nvSpPr>
        <p:spPr bwMode="auto">
          <a:xfrm>
            <a:off x="5729288" y="8572500"/>
            <a:ext cx="1333500" cy="31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40639" bIns="0"/>
          <a:lstStyle>
            <a:lvl1pPr marL="39688" eaLnBrk="0" hangingPunct="0">
              <a:defRPr sz="1200">
                <a:solidFill>
                  <a:srgbClr val="FFFFFF"/>
                </a:solidFill>
                <a:latin typeface="Gill Sans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1200">
                <a:solidFill>
                  <a:srgbClr val="FFFFFF"/>
                </a:solidFill>
                <a:latin typeface="Gill Sans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1200">
                <a:solidFill>
                  <a:srgbClr val="FFFFFF"/>
                </a:solidFill>
                <a:latin typeface="Gill Sans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1200">
                <a:solidFill>
                  <a:srgbClr val="FFFFFF"/>
                </a:solidFill>
                <a:latin typeface="Gill Sans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1200">
                <a:solidFill>
                  <a:srgbClr val="FFFFFF"/>
                </a:solidFill>
                <a:latin typeface="Gill Sans" charset="0"/>
                <a:cs typeface="ヒラギノ角ゴ ProN W3" charset="0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FFFFFF"/>
                </a:solidFill>
                <a:latin typeface="Gill Sans" charset="0"/>
                <a:cs typeface="ヒラギノ角ゴ ProN W3" charset="0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FFFFFF"/>
                </a:solidFill>
                <a:latin typeface="Gill Sans" charset="0"/>
                <a:cs typeface="ヒラギノ角ゴ ProN W3" charset="0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FFFFFF"/>
                </a:solidFill>
                <a:latin typeface="Gill Sans" charset="0"/>
                <a:cs typeface="ヒラギノ角ゴ ProN W3" charset="0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FFFFFF"/>
                </a:solidFill>
                <a:latin typeface="Gill Sans" charset="0"/>
                <a:cs typeface="ヒラギノ角ゴ ProN W3" charset="0"/>
                <a:sym typeface="Gill Sans" charset="0"/>
              </a:defRPr>
            </a:lvl9pPr>
          </a:lstStyle>
          <a:p>
            <a:pPr eaLnBrk="1" hangingPunct="1"/>
            <a:r>
              <a:rPr lang="en-US" altLang="fr-FR" sz="1400" b="1">
                <a:solidFill>
                  <a:srgbClr val="F9F9F9"/>
                </a:solidFill>
                <a:cs typeface="Gill Sans" charset="0"/>
              </a:rPr>
              <a:t>© R. Du Toit</a:t>
            </a:r>
          </a:p>
        </p:txBody>
      </p:sp>
      <p:pic>
        <p:nvPicPr>
          <p:cNvPr id="63" name="Picture 2">
            <a:extLst>
              <a:ext uri="{FF2B5EF4-FFF2-40B4-BE49-F238E27FC236}">
                <a16:creationId xmlns:a16="http://schemas.microsoft.com/office/drawing/2014/main" id="{A09D902F-3D60-4D4A-8666-5AD5BA80E3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726" y="4237975"/>
            <a:ext cx="3329194" cy="2287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1">
            <a:extLst>
              <a:ext uri="{FF2B5EF4-FFF2-40B4-BE49-F238E27FC236}">
                <a16:creationId xmlns:a16="http://schemas.microsoft.com/office/drawing/2014/main" id="{C3F234CB-4726-490E-8053-1DF69FFEF0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726" y="1782976"/>
            <a:ext cx="3329194" cy="2150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83" name="Titre 1">
            <a:extLst>
              <a:ext uri="{FF2B5EF4-FFF2-40B4-BE49-F238E27FC236}">
                <a16:creationId xmlns:a16="http://schemas.microsoft.com/office/drawing/2014/main" id="{501F66D8-9BC1-4629-ADD8-413599DD61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64038" cy="1354162"/>
          </a:xfrm>
          <a:solidFill>
            <a:srgbClr val="C0504D"/>
          </a:solidFill>
        </p:spPr>
        <p:txBody>
          <a:bodyPr anchor="ctr">
            <a:noAutofit/>
          </a:bodyPr>
          <a:lstStyle/>
          <a:p>
            <a:pPr marL="0" marR="0" lvl="0" indent="0" defTabSz="64291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tabLst/>
              <a:defRPr/>
            </a:pPr>
            <a:r>
              <a:rPr kumimoji="0" lang="en-US" altLang="fr-FR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"/>
                <a:cs typeface="Bradley Hand ITC TT-Bold" charset="0"/>
                <a:sym typeface="Bradley Hand ITC TT-Bold" charset="0"/>
              </a:rPr>
              <a:t>What if prey forage in a mosaic of food patches </a:t>
            </a:r>
            <a:br>
              <a:rPr kumimoji="0" lang="en-US" altLang="fr-FR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"/>
                <a:cs typeface="Bradley Hand ITC TT-Bold" charset="0"/>
                <a:sym typeface="Bradley Hand ITC TT-Bold" charset="0"/>
              </a:rPr>
            </a:br>
            <a:r>
              <a:rPr kumimoji="0" lang="en-US" altLang="fr-FR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"/>
                <a:cs typeface="Bradley Hand ITC TT-Bold" charset="0"/>
                <a:sym typeface="Bradley Hand ITC TT-Bold" charset="0"/>
              </a:rPr>
              <a:t>in which &gt; 1 resource type is avail</a:t>
            </a:r>
            <a:r>
              <a:rPr kumimoji="0" lang="en-US" altLang="fr-FR" sz="3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"/>
                <a:cs typeface="Bradley Hand ITC TT-Bold" charset="0"/>
                <a:sym typeface="Bradley Hand ITC TT-Bold" charset="0"/>
              </a:rPr>
              <a:t>able?</a:t>
            </a:r>
            <a:endParaRPr lang="fr-CA" sz="3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tangle : coins arrondis 84">
            <a:extLst>
              <a:ext uri="{FF2B5EF4-FFF2-40B4-BE49-F238E27FC236}">
                <a16:creationId xmlns:a16="http://schemas.microsoft.com/office/drawing/2014/main" id="{C7993C1D-2A9F-4041-88A8-3042677454A1}"/>
              </a:ext>
            </a:extLst>
          </p:cNvPr>
          <p:cNvSpPr/>
          <p:nvPr/>
        </p:nvSpPr>
        <p:spPr bwMode="auto">
          <a:xfrm>
            <a:off x="3131840" y="5857196"/>
            <a:ext cx="598202" cy="378402"/>
          </a:xfrm>
          <a:prstGeom prst="roundRect">
            <a:avLst/>
          </a:prstGeom>
          <a:solidFill>
            <a:srgbClr val="00B0F0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CA" sz="1400" b="0" i="0" u="none" strike="noStrike" cap="none" normalizeH="0" baseline="0">
              <a:ln>
                <a:noFill/>
              </a:ln>
              <a:solidFill>
                <a:srgbClr val="FFFFFF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84" name="Forme libre : forme 83">
            <a:extLst>
              <a:ext uri="{FF2B5EF4-FFF2-40B4-BE49-F238E27FC236}">
                <a16:creationId xmlns:a16="http://schemas.microsoft.com/office/drawing/2014/main" id="{A3C010C2-26F4-4182-B04A-4046A8218E7D}"/>
              </a:ext>
            </a:extLst>
          </p:cNvPr>
          <p:cNvSpPr/>
          <p:nvPr/>
        </p:nvSpPr>
        <p:spPr bwMode="auto">
          <a:xfrm rot="21286719">
            <a:off x="3932977" y="5466230"/>
            <a:ext cx="1100879" cy="794646"/>
          </a:xfrm>
          <a:custGeom>
            <a:avLst/>
            <a:gdLst>
              <a:gd name="connsiteX0" fmla="*/ 0 w 1643605"/>
              <a:gd name="connsiteY0" fmla="*/ 370390 h 496010"/>
              <a:gd name="connsiteX1" fmla="*/ 1041721 w 1643605"/>
              <a:gd name="connsiteY1" fmla="*/ 474562 h 496010"/>
              <a:gd name="connsiteX2" fmla="*/ 1643605 w 1643605"/>
              <a:gd name="connsiteY2" fmla="*/ 0 h 496010"/>
              <a:gd name="connsiteX3" fmla="*/ 1643605 w 1643605"/>
              <a:gd name="connsiteY3" fmla="*/ 0 h 4960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43605" h="496010">
                <a:moveTo>
                  <a:pt x="0" y="370390"/>
                </a:moveTo>
                <a:cubicBezTo>
                  <a:pt x="383893" y="453342"/>
                  <a:pt x="767787" y="536294"/>
                  <a:pt x="1041721" y="474562"/>
                </a:cubicBezTo>
                <a:cubicBezTo>
                  <a:pt x="1315655" y="412830"/>
                  <a:pt x="1643605" y="0"/>
                  <a:pt x="1643605" y="0"/>
                </a:cubicBezTo>
                <a:lnTo>
                  <a:pt x="1643605" y="0"/>
                </a:lnTo>
              </a:path>
            </a:pathLst>
          </a:custGeom>
          <a:noFill/>
          <a:ln w="38100" cap="flat" cmpd="sng" algn="ctr">
            <a:solidFill>
              <a:schemeClr val="bg1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CA" sz="1200" b="0" i="0" u="none" strike="noStrike" cap="none" normalizeH="0" baseline="0">
              <a:ln>
                <a:noFill/>
              </a:ln>
              <a:solidFill>
                <a:srgbClr val="FFFFFF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62" name="Rectangle 4">
            <a:extLst>
              <a:ext uri="{FF2B5EF4-FFF2-40B4-BE49-F238E27FC236}">
                <a16:creationId xmlns:a16="http://schemas.microsoft.com/office/drawing/2014/main" id="{F83A985F-4251-4275-A157-321ED8A2B7C7}"/>
              </a:ext>
            </a:extLst>
          </p:cNvPr>
          <p:cNvSpPr>
            <a:spLocks/>
          </p:cNvSpPr>
          <p:nvPr/>
        </p:nvSpPr>
        <p:spPr bwMode="auto">
          <a:xfrm>
            <a:off x="5729288" y="8572500"/>
            <a:ext cx="1333500" cy="31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40639" bIns="0"/>
          <a:lstStyle>
            <a:lvl1pPr marL="39688" eaLnBrk="0" hangingPunct="0">
              <a:defRPr sz="1200">
                <a:solidFill>
                  <a:srgbClr val="FFFFFF"/>
                </a:solidFill>
                <a:latin typeface="Gill Sans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1200">
                <a:solidFill>
                  <a:srgbClr val="FFFFFF"/>
                </a:solidFill>
                <a:latin typeface="Gill Sans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1200">
                <a:solidFill>
                  <a:srgbClr val="FFFFFF"/>
                </a:solidFill>
                <a:latin typeface="Gill Sans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1200">
                <a:solidFill>
                  <a:srgbClr val="FFFFFF"/>
                </a:solidFill>
                <a:latin typeface="Gill Sans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1200">
                <a:solidFill>
                  <a:srgbClr val="FFFFFF"/>
                </a:solidFill>
                <a:latin typeface="Gill Sans" charset="0"/>
                <a:cs typeface="ヒラギノ角ゴ ProN W3" charset="0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FFFFFF"/>
                </a:solidFill>
                <a:latin typeface="Gill Sans" charset="0"/>
                <a:cs typeface="ヒラギノ角ゴ ProN W3" charset="0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FFFFFF"/>
                </a:solidFill>
                <a:latin typeface="Gill Sans" charset="0"/>
                <a:cs typeface="ヒラギノ角ゴ ProN W3" charset="0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FFFFFF"/>
                </a:solidFill>
                <a:latin typeface="Gill Sans" charset="0"/>
                <a:cs typeface="ヒラギノ角ゴ ProN W3" charset="0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FFFFFF"/>
                </a:solidFill>
                <a:latin typeface="Gill Sans" charset="0"/>
                <a:cs typeface="ヒラギノ角ゴ ProN W3" charset="0"/>
                <a:sym typeface="Gill Sans" charset="0"/>
              </a:defRPr>
            </a:lvl9pPr>
          </a:lstStyle>
          <a:p>
            <a:pPr eaLnBrk="1" hangingPunct="1"/>
            <a:r>
              <a:rPr lang="en-US" altLang="fr-FR" sz="1400" b="1">
                <a:solidFill>
                  <a:srgbClr val="F9F9F9"/>
                </a:solidFill>
                <a:cs typeface="Gill Sans" charset="0"/>
              </a:rPr>
              <a:t>© R. Du Toit</a:t>
            </a:r>
          </a:p>
        </p:txBody>
      </p:sp>
      <p:pic>
        <p:nvPicPr>
          <p:cNvPr id="64" name="Image 63">
            <a:extLst>
              <a:ext uri="{FF2B5EF4-FFF2-40B4-BE49-F238E27FC236}">
                <a16:creationId xmlns:a16="http://schemas.microsoft.com/office/drawing/2014/main" id="{D8DD0E77-84B1-47D5-8750-68C435324D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888" t="38800" r="37400" b="23400"/>
          <a:stretch/>
        </p:blipFill>
        <p:spPr>
          <a:xfrm>
            <a:off x="1187624" y="3450030"/>
            <a:ext cx="2808312" cy="1944216"/>
          </a:xfrm>
          <a:prstGeom prst="rect">
            <a:avLst/>
          </a:prstGeom>
        </p:spPr>
      </p:pic>
      <p:grpSp>
        <p:nvGrpSpPr>
          <p:cNvPr id="13" name="Groupe 12">
            <a:extLst>
              <a:ext uri="{FF2B5EF4-FFF2-40B4-BE49-F238E27FC236}">
                <a16:creationId xmlns:a16="http://schemas.microsoft.com/office/drawing/2014/main" id="{A8B5447E-F8EA-480B-8855-0AB904A950AC}"/>
              </a:ext>
            </a:extLst>
          </p:cNvPr>
          <p:cNvGrpSpPr/>
          <p:nvPr/>
        </p:nvGrpSpPr>
        <p:grpSpPr>
          <a:xfrm>
            <a:off x="4508483" y="3501269"/>
            <a:ext cx="2778919" cy="1944217"/>
            <a:chOff x="4395375" y="1930469"/>
            <a:chExt cx="2778919" cy="1944217"/>
          </a:xfrm>
        </p:grpSpPr>
        <p:pic>
          <p:nvPicPr>
            <p:cNvPr id="6" name="Image 5">
              <a:extLst>
                <a:ext uri="{FF2B5EF4-FFF2-40B4-BE49-F238E27FC236}">
                  <a16:creationId xmlns:a16="http://schemas.microsoft.com/office/drawing/2014/main" id="{CD1695BE-8F40-46B5-B1AB-15D886E75E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7516" t="34409" r="33973" b="42568"/>
            <a:stretch/>
          </p:blipFill>
          <p:spPr>
            <a:xfrm>
              <a:off x="4395375" y="1930469"/>
              <a:ext cx="2778919" cy="1944217"/>
            </a:xfrm>
            <a:prstGeom prst="rect">
              <a:avLst/>
            </a:prstGeom>
          </p:spPr>
        </p:pic>
        <p:pic>
          <p:nvPicPr>
            <p:cNvPr id="11" name="Image 10">
              <a:extLst>
                <a:ext uri="{FF2B5EF4-FFF2-40B4-BE49-F238E27FC236}">
                  <a16:creationId xmlns:a16="http://schemas.microsoft.com/office/drawing/2014/main" id="{4B4451B9-4CB6-4AD7-930B-E82D7340DF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50000" t="64372" r="35952" b="18585"/>
            <a:stretch/>
          </p:blipFill>
          <p:spPr>
            <a:xfrm>
              <a:off x="5837410" y="2659529"/>
              <a:ext cx="891087" cy="608075"/>
            </a:xfrm>
            <a:prstGeom prst="rect">
              <a:avLst/>
            </a:prstGeom>
          </p:spPr>
        </p:pic>
      </p:grpSp>
      <p:grpSp>
        <p:nvGrpSpPr>
          <p:cNvPr id="4" name="Groupe 3">
            <a:extLst>
              <a:ext uri="{FF2B5EF4-FFF2-40B4-BE49-F238E27FC236}">
                <a16:creationId xmlns:a16="http://schemas.microsoft.com/office/drawing/2014/main" id="{E1CB396F-2301-40BC-88BC-E7953069EE18}"/>
              </a:ext>
            </a:extLst>
          </p:cNvPr>
          <p:cNvGrpSpPr/>
          <p:nvPr/>
        </p:nvGrpSpPr>
        <p:grpSpPr>
          <a:xfrm>
            <a:off x="1979712" y="1402262"/>
            <a:ext cx="1150243" cy="1090634"/>
            <a:chOff x="4572000" y="4437112"/>
            <a:chExt cx="1800200" cy="1728192"/>
          </a:xfrm>
        </p:grpSpPr>
        <p:sp>
          <p:nvSpPr>
            <p:cNvPr id="14" name="Ellipse 13">
              <a:extLst>
                <a:ext uri="{FF2B5EF4-FFF2-40B4-BE49-F238E27FC236}">
                  <a16:creationId xmlns:a16="http://schemas.microsoft.com/office/drawing/2014/main" id="{1E5B38D6-17E6-4EBF-8AC6-1D2EE2A577CB}"/>
                </a:ext>
              </a:extLst>
            </p:cNvPr>
            <p:cNvSpPr/>
            <p:nvPr/>
          </p:nvSpPr>
          <p:spPr bwMode="auto">
            <a:xfrm>
              <a:off x="4572000" y="4437112"/>
              <a:ext cx="1800200" cy="1728192"/>
            </a:xfrm>
            <a:prstGeom prst="ellipse">
              <a:avLst/>
            </a:prstGeom>
            <a:blipFill dpi="0" rotWithShape="0">
              <a:blip r:embed="rId6"/>
              <a:srcRect/>
              <a:tile tx="0" ty="0" sx="100000" sy="100000" flip="none" algn="tl"/>
            </a:blip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fr-CA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33" name="Ellipse 32">
              <a:extLst>
                <a:ext uri="{FF2B5EF4-FFF2-40B4-BE49-F238E27FC236}">
                  <a16:creationId xmlns:a16="http://schemas.microsoft.com/office/drawing/2014/main" id="{5A56D721-B89A-4AEB-B967-194C2DD4CF94}"/>
                </a:ext>
              </a:extLst>
            </p:cNvPr>
            <p:cNvSpPr/>
            <p:nvPr/>
          </p:nvSpPr>
          <p:spPr bwMode="auto">
            <a:xfrm rot="13187553">
              <a:off x="5000923" y="5042580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fr-CA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34" name="Ellipse 33">
              <a:extLst>
                <a:ext uri="{FF2B5EF4-FFF2-40B4-BE49-F238E27FC236}">
                  <a16:creationId xmlns:a16="http://schemas.microsoft.com/office/drawing/2014/main" id="{203507A4-F3AF-4C39-B4BA-3D2D5FF09F95}"/>
                </a:ext>
              </a:extLst>
            </p:cNvPr>
            <p:cNvSpPr/>
            <p:nvPr/>
          </p:nvSpPr>
          <p:spPr bwMode="auto">
            <a:xfrm rot="13187553">
              <a:off x="5944240" y="5462878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fr-CA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35" name="Ellipse 34">
              <a:extLst>
                <a:ext uri="{FF2B5EF4-FFF2-40B4-BE49-F238E27FC236}">
                  <a16:creationId xmlns:a16="http://schemas.microsoft.com/office/drawing/2014/main" id="{FB3C6A80-EE9D-4185-8A58-F5FF1B11D89D}"/>
                </a:ext>
              </a:extLst>
            </p:cNvPr>
            <p:cNvSpPr/>
            <p:nvPr/>
          </p:nvSpPr>
          <p:spPr bwMode="auto">
            <a:xfrm rot="13187553">
              <a:off x="4961444" y="5690652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fr-CA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36" name="Ellipse 35">
              <a:extLst>
                <a:ext uri="{FF2B5EF4-FFF2-40B4-BE49-F238E27FC236}">
                  <a16:creationId xmlns:a16="http://schemas.microsoft.com/office/drawing/2014/main" id="{DA1A34DE-7495-49A3-93D5-017EA705BCD0}"/>
                </a:ext>
              </a:extLst>
            </p:cNvPr>
            <p:cNvSpPr/>
            <p:nvPr/>
          </p:nvSpPr>
          <p:spPr bwMode="auto">
            <a:xfrm rot="13187553">
              <a:off x="5465516" y="5714855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fr-CA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37" name="Ellipse 36">
              <a:extLst>
                <a:ext uri="{FF2B5EF4-FFF2-40B4-BE49-F238E27FC236}">
                  <a16:creationId xmlns:a16="http://schemas.microsoft.com/office/drawing/2014/main" id="{17C61FFF-CF81-439D-AB7C-C7A14056AC3B}"/>
                </a:ext>
              </a:extLst>
            </p:cNvPr>
            <p:cNvSpPr/>
            <p:nvPr/>
          </p:nvSpPr>
          <p:spPr bwMode="auto">
            <a:xfrm rot="19632565">
              <a:off x="5592568" y="5112705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fr-CA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38" name="Ellipse 37">
              <a:extLst>
                <a:ext uri="{FF2B5EF4-FFF2-40B4-BE49-F238E27FC236}">
                  <a16:creationId xmlns:a16="http://schemas.microsoft.com/office/drawing/2014/main" id="{93E4956F-FC51-462D-B40F-6B6CBA6D7CBF}"/>
                </a:ext>
              </a:extLst>
            </p:cNvPr>
            <p:cNvSpPr/>
            <p:nvPr/>
          </p:nvSpPr>
          <p:spPr bwMode="auto">
            <a:xfrm rot="19632565">
              <a:off x="5988628" y="5137841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fr-CA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39" name="Ellipse 38">
              <a:extLst>
                <a:ext uri="{FF2B5EF4-FFF2-40B4-BE49-F238E27FC236}">
                  <a16:creationId xmlns:a16="http://schemas.microsoft.com/office/drawing/2014/main" id="{7650510A-04AF-4A9F-8F20-7B2B8D054162}"/>
                </a:ext>
              </a:extLst>
            </p:cNvPr>
            <p:cNvSpPr/>
            <p:nvPr/>
          </p:nvSpPr>
          <p:spPr bwMode="auto">
            <a:xfrm rot="16556218">
              <a:off x="4723078" y="5446740"/>
              <a:ext cx="144000" cy="144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fr-CA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40" name="Ellipse 39">
              <a:extLst>
                <a:ext uri="{FF2B5EF4-FFF2-40B4-BE49-F238E27FC236}">
                  <a16:creationId xmlns:a16="http://schemas.microsoft.com/office/drawing/2014/main" id="{504C5C2D-56CA-4CAE-98BE-4C2CDEE36935}"/>
                </a:ext>
              </a:extLst>
            </p:cNvPr>
            <p:cNvSpPr/>
            <p:nvPr/>
          </p:nvSpPr>
          <p:spPr bwMode="auto">
            <a:xfrm rot="16556218">
              <a:off x="5443174" y="5347380"/>
              <a:ext cx="144000" cy="144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fr-CA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41" name="Ellipse 40">
              <a:extLst>
                <a:ext uri="{FF2B5EF4-FFF2-40B4-BE49-F238E27FC236}">
                  <a16:creationId xmlns:a16="http://schemas.microsoft.com/office/drawing/2014/main" id="{CFAD4D3C-2B05-4E00-884A-4802C0AB929C}"/>
                </a:ext>
              </a:extLst>
            </p:cNvPr>
            <p:cNvSpPr/>
            <p:nvPr/>
          </p:nvSpPr>
          <p:spPr bwMode="auto">
            <a:xfrm rot="16556218">
              <a:off x="4943456" y="4703600"/>
              <a:ext cx="144000" cy="144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fr-CA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42" name="Ellipse 41">
              <a:extLst>
                <a:ext uri="{FF2B5EF4-FFF2-40B4-BE49-F238E27FC236}">
                  <a16:creationId xmlns:a16="http://schemas.microsoft.com/office/drawing/2014/main" id="{2E5EB09D-8B7E-4A51-8D0D-5E36F32AB520}"/>
                </a:ext>
              </a:extLst>
            </p:cNvPr>
            <p:cNvSpPr/>
            <p:nvPr/>
          </p:nvSpPr>
          <p:spPr bwMode="auto">
            <a:xfrm rot="16556218">
              <a:off x="5339516" y="4728736"/>
              <a:ext cx="144000" cy="144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fr-CA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43" name="Ellipse 42">
              <a:extLst>
                <a:ext uri="{FF2B5EF4-FFF2-40B4-BE49-F238E27FC236}">
                  <a16:creationId xmlns:a16="http://schemas.microsoft.com/office/drawing/2014/main" id="{D5FEB3DB-6DB7-4A40-83E3-FAD246624099}"/>
                </a:ext>
              </a:extLst>
            </p:cNvPr>
            <p:cNvSpPr/>
            <p:nvPr/>
          </p:nvSpPr>
          <p:spPr bwMode="auto">
            <a:xfrm rot="1401230">
              <a:off x="5314723" y="5516865"/>
              <a:ext cx="144000" cy="144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fr-CA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44" name="Ellipse 43">
              <a:extLst>
                <a:ext uri="{FF2B5EF4-FFF2-40B4-BE49-F238E27FC236}">
                  <a16:creationId xmlns:a16="http://schemas.microsoft.com/office/drawing/2014/main" id="{07C36625-5F11-4936-8833-642E626104A2}"/>
                </a:ext>
              </a:extLst>
            </p:cNvPr>
            <p:cNvSpPr/>
            <p:nvPr/>
          </p:nvSpPr>
          <p:spPr bwMode="auto">
            <a:xfrm rot="1401230">
              <a:off x="5710783" y="5290241"/>
              <a:ext cx="144000" cy="144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fr-CA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45" name="Ellipse 44">
              <a:extLst>
                <a:ext uri="{FF2B5EF4-FFF2-40B4-BE49-F238E27FC236}">
                  <a16:creationId xmlns:a16="http://schemas.microsoft.com/office/drawing/2014/main" id="{BEABE2D5-2D86-4AD6-B9EA-2E8FF97E2C62}"/>
                </a:ext>
              </a:extLst>
            </p:cNvPr>
            <p:cNvSpPr/>
            <p:nvPr/>
          </p:nvSpPr>
          <p:spPr bwMode="auto">
            <a:xfrm rot="19091771">
              <a:off x="5157677" y="4911519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fr-CA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46" name="Ellipse 45">
              <a:extLst>
                <a:ext uri="{FF2B5EF4-FFF2-40B4-BE49-F238E27FC236}">
                  <a16:creationId xmlns:a16="http://schemas.microsoft.com/office/drawing/2014/main" id="{D8AAC036-C075-446C-97A1-1CFB649C2C22}"/>
                </a:ext>
              </a:extLst>
            </p:cNvPr>
            <p:cNvSpPr/>
            <p:nvPr/>
          </p:nvSpPr>
          <p:spPr bwMode="auto">
            <a:xfrm rot="19091771">
              <a:off x="5877773" y="5741313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fr-CA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47" name="Ellipse 46">
              <a:extLst>
                <a:ext uri="{FF2B5EF4-FFF2-40B4-BE49-F238E27FC236}">
                  <a16:creationId xmlns:a16="http://schemas.microsoft.com/office/drawing/2014/main" id="{5655D4A8-B77C-40A5-B7F5-BE01A752E65C}"/>
                </a:ext>
              </a:extLst>
            </p:cNvPr>
            <p:cNvSpPr/>
            <p:nvPr/>
          </p:nvSpPr>
          <p:spPr bwMode="auto">
            <a:xfrm rot="3936783">
              <a:off x="5526101" y="4713746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fr-CA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48" name="Ellipse 47">
              <a:extLst>
                <a:ext uri="{FF2B5EF4-FFF2-40B4-BE49-F238E27FC236}">
                  <a16:creationId xmlns:a16="http://schemas.microsoft.com/office/drawing/2014/main" id="{53ADA02B-5B8C-414A-93A4-E41C1D62655D}"/>
                </a:ext>
              </a:extLst>
            </p:cNvPr>
            <p:cNvSpPr/>
            <p:nvPr/>
          </p:nvSpPr>
          <p:spPr bwMode="auto">
            <a:xfrm rot="7305448">
              <a:off x="5248256" y="5795300"/>
              <a:ext cx="144000" cy="144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fr-CA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49" name="Ellipse 48">
              <a:extLst>
                <a:ext uri="{FF2B5EF4-FFF2-40B4-BE49-F238E27FC236}">
                  <a16:creationId xmlns:a16="http://schemas.microsoft.com/office/drawing/2014/main" id="{16DAABE3-C425-4D85-A062-F026EC7CACF3}"/>
                </a:ext>
              </a:extLst>
            </p:cNvPr>
            <p:cNvSpPr/>
            <p:nvPr/>
          </p:nvSpPr>
          <p:spPr bwMode="auto">
            <a:xfrm rot="7305448">
              <a:off x="5644316" y="4891282"/>
              <a:ext cx="144000" cy="144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fr-CA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grpSp>
        <p:nvGrpSpPr>
          <p:cNvPr id="51" name="Groupe 50">
            <a:extLst>
              <a:ext uri="{FF2B5EF4-FFF2-40B4-BE49-F238E27FC236}">
                <a16:creationId xmlns:a16="http://schemas.microsoft.com/office/drawing/2014/main" id="{0A7D76EA-3650-457E-9BA9-A59A75ECA75C}"/>
              </a:ext>
            </a:extLst>
          </p:cNvPr>
          <p:cNvGrpSpPr/>
          <p:nvPr/>
        </p:nvGrpSpPr>
        <p:grpSpPr>
          <a:xfrm rot="3599910">
            <a:off x="3988172" y="1504836"/>
            <a:ext cx="1136077" cy="1104234"/>
            <a:chOff x="4572000" y="4437112"/>
            <a:chExt cx="1800200" cy="1728192"/>
          </a:xfrm>
        </p:grpSpPr>
        <p:sp>
          <p:nvSpPr>
            <p:cNvPr id="52" name="Ellipse 51">
              <a:extLst>
                <a:ext uri="{FF2B5EF4-FFF2-40B4-BE49-F238E27FC236}">
                  <a16:creationId xmlns:a16="http://schemas.microsoft.com/office/drawing/2014/main" id="{AAFA9A07-FA48-4AA3-968A-FC763054B1F5}"/>
                </a:ext>
              </a:extLst>
            </p:cNvPr>
            <p:cNvSpPr/>
            <p:nvPr/>
          </p:nvSpPr>
          <p:spPr bwMode="auto">
            <a:xfrm>
              <a:off x="4572000" y="4437112"/>
              <a:ext cx="1800200" cy="1728192"/>
            </a:xfrm>
            <a:prstGeom prst="ellipse">
              <a:avLst/>
            </a:prstGeom>
            <a:blipFill dpi="0" rotWithShape="0">
              <a:blip r:embed="rId6"/>
              <a:srcRect/>
              <a:tile tx="0" ty="0" sx="100000" sy="100000" flip="none" algn="tl"/>
            </a:blip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fr-CA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53" name="Ellipse 52">
              <a:extLst>
                <a:ext uri="{FF2B5EF4-FFF2-40B4-BE49-F238E27FC236}">
                  <a16:creationId xmlns:a16="http://schemas.microsoft.com/office/drawing/2014/main" id="{58EC4F66-144D-471A-BBE8-9576A89E600C}"/>
                </a:ext>
              </a:extLst>
            </p:cNvPr>
            <p:cNvSpPr/>
            <p:nvPr/>
          </p:nvSpPr>
          <p:spPr bwMode="auto">
            <a:xfrm rot="13187553">
              <a:off x="5000923" y="5042580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fr-CA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54" name="Ellipse 53">
              <a:extLst>
                <a:ext uri="{FF2B5EF4-FFF2-40B4-BE49-F238E27FC236}">
                  <a16:creationId xmlns:a16="http://schemas.microsoft.com/office/drawing/2014/main" id="{2AC6AAB3-4B50-485D-A41B-C18666AE379F}"/>
                </a:ext>
              </a:extLst>
            </p:cNvPr>
            <p:cNvSpPr/>
            <p:nvPr/>
          </p:nvSpPr>
          <p:spPr bwMode="auto">
            <a:xfrm rot="13187553">
              <a:off x="5944240" y="5462878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fr-CA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55" name="Ellipse 54">
              <a:extLst>
                <a:ext uri="{FF2B5EF4-FFF2-40B4-BE49-F238E27FC236}">
                  <a16:creationId xmlns:a16="http://schemas.microsoft.com/office/drawing/2014/main" id="{6CD14EB1-BB38-4608-9AC9-678F046A7979}"/>
                </a:ext>
              </a:extLst>
            </p:cNvPr>
            <p:cNvSpPr/>
            <p:nvPr/>
          </p:nvSpPr>
          <p:spPr bwMode="auto">
            <a:xfrm rot="13187553">
              <a:off x="4961444" y="5690652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fr-CA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56" name="Ellipse 55">
              <a:extLst>
                <a:ext uri="{FF2B5EF4-FFF2-40B4-BE49-F238E27FC236}">
                  <a16:creationId xmlns:a16="http://schemas.microsoft.com/office/drawing/2014/main" id="{51B1CB90-694F-4341-B373-96CD0AF31BE1}"/>
                </a:ext>
              </a:extLst>
            </p:cNvPr>
            <p:cNvSpPr/>
            <p:nvPr/>
          </p:nvSpPr>
          <p:spPr bwMode="auto">
            <a:xfrm rot="13187553">
              <a:off x="5465516" y="5714855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fr-CA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57" name="Ellipse 56">
              <a:extLst>
                <a:ext uri="{FF2B5EF4-FFF2-40B4-BE49-F238E27FC236}">
                  <a16:creationId xmlns:a16="http://schemas.microsoft.com/office/drawing/2014/main" id="{64BBCCB6-E534-43D3-9054-316EBA2A3798}"/>
                </a:ext>
              </a:extLst>
            </p:cNvPr>
            <p:cNvSpPr/>
            <p:nvPr/>
          </p:nvSpPr>
          <p:spPr bwMode="auto">
            <a:xfrm rot="19632565">
              <a:off x="5592568" y="5112705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fr-CA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58" name="Ellipse 57">
              <a:extLst>
                <a:ext uri="{FF2B5EF4-FFF2-40B4-BE49-F238E27FC236}">
                  <a16:creationId xmlns:a16="http://schemas.microsoft.com/office/drawing/2014/main" id="{63BAAE5E-7C85-4DE3-9D0D-02BF8E38343E}"/>
                </a:ext>
              </a:extLst>
            </p:cNvPr>
            <p:cNvSpPr/>
            <p:nvPr/>
          </p:nvSpPr>
          <p:spPr bwMode="auto">
            <a:xfrm rot="19632565">
              <a:off x="5988628" y="5137841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fr-CA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59" name="Ellipse 58">
              <a:extLst>
                <a:ext uri="{FF2B5EF4-FFF2-40B4-BE49-F238E27FC236}">
                  <a16:creationId xmlns:a16="http://schemas.microsoft.com/office/drawing/2014/main" id="{321C982C-E9AD-4AAE-85BF-088A0D605A09}"/>
                </a:ext>
              </a:extLst>
            </p:cNvPr>
            <p:cNvSpPr/>
            <p:nvPr/>
          </p:nvSpPr>
          <p:spPr bwMode="auto">
            <a:xfrm rot="16556218">
              <a:off x="4723078" y="5446740"/>
              <a:ext cx="144000" cy="144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fr-CA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60" name="Ellipse 59">
              <a:extLst>
                <a:ext uri="{FF2B5EF4-FFF2-40B4-BE49-F238E27FC236}">
                  <a16:creationId xmlns:a16="http://schemas.microsoft.com/office/drawing/2014/main" id="{3F82B8FD-B0FB-4C8E-BC9A-49EC8E54A440}"/>
                </a:ext>
              </a:extLst>
            </p:cNvPr>
            <p:cNvSpPr/>
            <p:nvPr/>
          </p:nvSpPr>
          <p:spPr bwMode="auto">
            <a:xfrm rot="16556218">
              <a:off x="5443174" y="5347380"/>
              <a:ext cx="144000" cy="144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fr-CA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65" name="Ellipse 64">
              <a:extLst>
                <a:ext uri="{FF2B5EF4-FFF2-40B4-BE49-F238E27FC236}">
                  <a16:creationId xmlns:a16="http://schemas.microsoft.com/office/drawing/2014/main" id="{F88F1E0A-FD98-449E-BCCB-80AA6827D442}"/>
                </a:ext>
              </a:extLst>
            </p:cNvPr>
            <p:cNvSpPr/>
            <p:nvPr/>
          </p:nvSpPr>
          <p:spPr bwMode="auto">
            <a:xfrm rot="16556218">
              <a:off x="4943456" y="4703600"/>
              <a:ext cx="144000" cy="144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fr-CA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66" name="Ellipse 65">
              <a:extLst>
                <a:ext uri="{FF2B5EF4-FFF2-40B4-BE49-F238E27FC236}">
                  <a16:creationId xmlns:a16="http://schemas.microsoft.com/office/drawing/2014/main" id="{4C64638C-FD96-45A0-8C22-306C2ADCBB0D}"/>
                </a:ext>
              </a:extLst>
            </p:cNvPr>
            <p:cNvSpPr/>
            <p:nvPr/>
          </p:nvSpPr>
          <p:spPr bwMode="auto">
            <a:xfrm rot="16556218">
              <a:off x="5339516" y="4728736"/>
              <a:ext cx="144000" cy="144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fr-CA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67" name="Ellipse 66">
              <a:extLst>
                <a:ext uri="{FF2B5EF4-FFF2-40B4-BE49-F238E27FC236}">
                  <a16:creationId xmlns:a16="http://schemas.microsoft.com/office/drawing/2014/main" id="{50F9B18D-F80F-4014-B947-19951A839B64}"/>
                </a:ext>
              </a:extLst>
            </p:cNvPr>
            <p:cNvSpPr/>
            <p:nvPr/>
          </p:nvSpPr>
          <p:spPr bwMode="auto">
            <a:xfrm rot="1401230">
              <a:off x="5314723" y="5516865"/>
              <a:ext cx="144000" cy="144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fr-CA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68" name="Ellipse 67">
              <a:extLst>
                <a:ext uri="{FF2B5EF4-FFF2-40B4-BE49-F238E27FC236}">
                  <a16:creationId xmlns:a16="http://schemas.microsoft.com/office/drawing/2014/main" id="{41E8861D-FF8A-4CE6-8911-FF0A8342DD39}"/>
                </a:ext>
              </a:extLst>
            </p:cNvPr>
            <p:cNvSpPr/>
            <p:nvPr/>
          </p:nvSpPr>
          <p:spPr bwMode="auto">
            <a:xfrm rot="1401230">
              <a:off x="5710783" y="5290241"/>
              <a:ext cx="144000" cy="144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fr-CA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69" name="Ellipse 68">
              <a:extLst>
                <a:ext uri="{FF2B5EF4-FFF2-40B4-BE49-F238E27FC236}">
                  <a16:creationId xmlns:a16="http://schemas.microsoft.com/office/drawing/2014/main" id="{E473D80F-A37A-4BF7-A1FF-75B6DFF71D7F}"/>
                </a:ext>
              </a:extLst>
            </p:cNvPr>
            <p:cNvSpPr/>
            <p:nvPr/>
          </p:nvSpPr>
          <p:spPr bwMode="auto">
            <a:xfrm rot="19091771">
              <a:off x="5157677" y="4911519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fr-CA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70" name="Ellipse 69">
              <a:extLst>
                <a:ext uri="{FF2B5EF4-FFF2-40B4-BE49-F238E27FC236}">
                  <a16:creationId xmlns:a16="http://schemas.microsoft.com/office/drawing/2014/main" id="{8B23B4AE-97AF-4EEF-A6B5-4BCCD9DD654A}"/>
                </a:ext>
              </a:extLst>
            </p:cNvPr>
            <p:cNvSpPr/>
            <p:nvPr/>
          </p:nvSpPr>
          <p:spPr bwMode="auto">
            <a:xfrm rot="19091771">
              <a:off x="5877773" y="5741313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fr-CA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71" name="Ellipse 70">
              <a:extLst>
                <a:ext uri="{FF2B5EF4-FFF2-40B4-BE49-F238E27FC236}">
                  <a16:creationId xmlns:a16="http://schemas.microsoft.com/office/drawing/2014/main" id="{85308B9B-C6D9-4E26-84B4-316BEBA5C5B7}"/>
                </a:ext>
              </a:extLst>
            </p:cNvPr>
            <p:cNvSpPr/>
            <p:nvPr/>
          </p:nvSpPr>
          <p:spPr bwMode="auto">
            <a:xfrm rot="3936783">
              <a:off x="5526101" y="4713746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fr-CA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72" name="Ellipse 71">
              <a:extLst>
                <a:ext uri="{FF2B5EF4-FFF2-40B4-BE49-F238E27FC236}">
                  <a16:creationId xmlns:a16="http://schemas.microsoft.com/office/drawing/2014/main" id="{B955DA1D-0643-403F-81CB-F3D8D88C327C}"/>
                </a:ext>
              </a:extLst>
            </p:cNvPr>
            <p:cNvSpPr/>
            <p:nvPr/>
          </p:nvSpPr>
          <p:spPr bwMode="auto">
            <a:xfrm rot="7305448">
              <a:off x="5248256" y="5795300"/>
              <a:ext cx="144000" cy="144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fr-CA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73" name="Ellipse 72">
              <a:extLst>
                <a:ext uri="{FF2B5EF4-FFF2-40B4-BE49-F238E27FC236}">
                  <a16:creationId xmlns:a16="http://schemas.microsoft.com/office/drawing/2014/main" id="{24BE2F93-B7BA-4F0F-90AA-9D53C41A36A0}"/>
                </a:ext>
              </a:extLst>
            </p:cNvPr>
            <p:cNvSpPr/>
            <p:nvPr/>
          </p:nvSpPr>
          <p:spPr bwMode="auto">
            <a:xfrm rot="7305448">
              <a:off x="5644316" y="4891282"/>
              <a:ext cx="144000" cy="144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fr-CA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5" name="ZoneTexte 4">
            <a:extLst>
              <a:ext uri="{FF2B5EF4-FFF2-40B4-BE49-F238E27FC236}">
                <a16:creationId xmlns:a16="http://schemas.microsoft.com/office/drawing/2014/main" id="{9A967860-9361-4D9E-94B8-585ECA4C875C}"/>
              </a:ext>
            </a:extLst>
          </p:cNvPr>
          <p:cNvSpPr txBox="1"/>
          <p:nvPr/>
        </p:nvSpPr>
        <p:spPr>
          <a:xfrm>
            <a:off x="1844286" y="8586005"/>
            <a:ext cx="19442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 err="1">
                <a:solidFill>
                  <a:schemeClr val="bg1"/>
                </a:solidFill>
              </a:rPr>
              <a:t>When</a:t>
            </a:r>
            <a:r>
              <a:rPr lang="fr-CA" dirty="0">
                <a:solidFill>
                  <a:schemeClr val="bg1"/>
                </a:solidFill>
              </a:rPr>
              <a:t> to </a:t>
            </a:r>
            <a:r>
              <a:rPr lang="fr-CA" dirty="0" err="1">
                <a:solidFill>
                  <a:schemeClr val="bg1"/>
                </a:solidFill>
              </a:rPr>
              <a:t>leave</a:t>
            </a:r>
            <a:r>
              <a:rPr lang="fr-CA" dirty="0">
                <a:solidFill>
                  <a:schemeClr val="bg1"/>
                </a:solidFill>
              </a:rPr>
              <a:t> the patch</a:t>
            </a:r>
          </a:p>
        </p:txBody>
      </p:sp>
      <p:sp>
        <p:nvSpPr>
          <p:cNvPr id="74" name="ZoneTexte 73">
            <a:extLst>
              <a:ext uri="{FF2B5EF4-FFF2-40B4-BE49-F238E27FC236}">
                <a16:creationId xmlns:a16="http://schemas.microsoft.com/office/drawing/2014/main" id="{AEE0FEFA-B58E-4880-886F-5E712124B958}"/>
              </a:ext>
            </a:extLst>
          </p:cNvPr>
          <p:cNvSpPr txBox="1"/>
          <p:nvPr/>
        </p:nvSpPr>
        <p:spPr>
          <a:xfrm>
            <a:off x="4994059" y="8632739"/>
            <a:ext cx="19442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 err="1">
                <a:solidFill>
                  <a:schemeClr val="bg1"/>
                </a:solidFill>
              </a:rPr>
              <a:t>What</a:t>
            </a:r>
            <a:r>
              <a:rPr lang="fr-CA" dirty="0">
                <a:solidFill>
                  <a:schemeClr val="bg1"/>
                </a:solidFill>
              </a:rPr>
              <a:t> to </a:t>
            </a:r>
            <a:r>
              <a:rPr lang="fr-CA" dirty="0" err="1">
                <a:solidFill>
                  <a:schemeClr val="bg1"/>
                </a:solidFill>
              </a:rPr>
              <a:t>eat</a:t>
            </a:r>
            <a:r>
              <a:rPr lang="fr-CA" dirty="0">
                <a:solidFill>
                  <a:schemeClr val="bg1"/>
                </a:solidFill>
              </a:rPr>
              <a:t> in the patch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F77E0258-36C2-4269-9AAD-B0D47DC9B710}"/>
              </a:ext>
            </a:extLst>
          </p:cNvPr>
          <p:cNvSpPr txBox="1"/>
          <p:nvPr/>
        </p:nvSpPr>
        <p:spPr>
          <a:xfrm>
            <a:off x="0" y="5805264"/>
            <a:ext cx="49640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000" dirty="0" err="1">
                <a:solidFill>
                  <a:schemeClr val="bg1"/>
                </a:solidFill>
              </a:rPr>
              <a:t>Should</a:t>
            </a:r>
            <a:r>
              <a:rPr lang="fr-CA" sz="2000" dirty="0">
                <a:solidFill>
                  <a:schemeClr val="bg1"/>
                </a:solidFill>
              </a:rPr>
              <a:t> </a:t>
            </a:r>
            <a:r>
              <a:rPr lang="fr-CA" sz="2000" dirty="0" err="1">
                <a:solidFill>
                  <a:schemeClr val="bg1"/>
                </a:solidFill>
              </a:rPr>
              <a:t>leave</a:t>
            </a:r>
            <a:r>
              <a:rPr lang="fr-CA" sz="2000" dirty="0">
                <a:solidFill>
                  <a:schemeClr val="bg1"/>
                </a:solidFill>
              </a:rPr>
              <a:t> </a:t>
            </a:r>
            <a:r>
              <a:rPr lang="fr-CA" sz="2000" dirty="0" err="1">
                <a:solidFill>
                  <a:schemeClr val="bg1"/>
                </a:solidFill>
              </a:rPr>
              <a:t>when</a:t>
            </a:r>
            <a:r>
              <a:rPr lang="fr-CA" sz="2000" dirty="0">
                <a:solidFill>
                  <a:schemeClr val="bg1"/>
                </a:solidFill>
              </a:rPr>
              <a:t>: </a:t>
            </a:r>
            <a:r>
              <a:rPr lang="fr-CA" sz="2000" i="1" dirty="0">
                <a:solidFill>
                  <a:schemeClr val="bg1"/>
                </a:solidFill>
              </a:rPr>
              <a:t>t</a:t>
            </a:r>
            <a:r>
              <a:rPr lang="fr-CA" sz="2000" dirty="0">
                <a:solidFill>
                  <a:schemeClr val="bg1"/>
                </a:solidFill>
              </a:rPr>
              <a:t>* = – </a:t>
            </a:r>
            <a:r>
              <a:rPr lang="fr-CA" sz="2000" i="1" dirty="0">
                <a:solidFill>
                  <a:schemeClr val="bg1"/>
                </a:solidFill>
              </a:rPr>
              <a:t>S</a:t>
            </a:r>
            <a:r>
              <a:rPr lang="fr-CA" sz="2000" dirty="0">
                <a:solidFill>
                  <a:schemeClr val="bg1"/>
                </a:solidFill>
              </a:rPr>
              <a:t> + </a:t>
            </a:r>
            <a:r>
              <a:rPr lang="fr-CA" sz="2000" i="1" dirty="0">
                <a:solidFill>
                  <a:schemeClr val="bg1"/>
                </a:solidFill>
              </a:rPr>
              <a:t>g</a:t>
            </a:r>
            <a:r>
              <a:rPr lang="fr-CA" sz="2000" dirty="0">
                <a:solidFill>
                  <a:schemeClr val="bg1"/>
                </a:solidFill>
              </a:rPr>
              <a:t>(t*) </a:t>
            </a:r>
          </a:p>
        </p:txBody>
      </p:sp>
      <p:sp>
        <p:nvSpPr>
          <p:cNvPr id="81" name="ZoneTexte 80">
            <a:extLst>
              <a:ext uri="{FF2B5EF4-FFF2-40B4-BE49-F238E27FC236}">
                <a16:creationId xmlns:a16="http://schemas.microsoft.com/office/drawing/2014/main" id="{7BCF8EC1-EA58-422E-BF84-5A869B190006}"/>
              </a:ext>
            </a:extLst>
          </p:cNvPr>
          <p:cNvSpPr txBox="1"/>
          <p:nvPr/>
        </p:nvSpPr>
        <p:spPr>
          <a:xfrm>
            <a:off x="3131840" y="6206615"/>
            <a:ext cx="90136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A" sz="2000" i="1" dirty="0">
                <a:solidFill>
                  <a:schemeClr val="bg1"/>
                </a:solidFill>
              </a:rPr>
              <a:t>R</a:t>
            </a:r>
            <a:r>
              <a:rPr lang="fr-CA" sz="2000" dirty="0">
                <a:solidFill>
                  <a:schemeClr val="bg1"/>
                </a:solidFill>
              </a:rPr>
              <a:t>(t*)</a:t>
            </a:r>
            <a:endParaRPr lang="fr-CA" sz="2000" dirty="0"/>
          </a:p>
        </p:txBody>
      </p:sp>
      <p:cxnSp>
        <p:nvCxnSpPr>
          <p:cNvPr id="77" name="Connecteur droit 76">
            <a:extLst>
              <a:ext uri="{FF2B5EF4-FFF2-40B4-BE49-F238E27FC236}">
                <a16:creationId xmlns:a16="http://schemas.microsoft.com/office/drawing/2014/main" id="{4CAFE932-B775-4A58-949A-650BFA2D692A}"/>
              </a:ext>
            </a:extLst>
          </p:cNvPr>
          <p:cNvCxnSpPr>
            <a:cxnSpLocks/>
          </p:cNvCxnSpPr>
          <p:nvPr/>
        </p:nvCxnSpPr>
        <p:spPr bwMode="auto">
          <a:xfrm>
            <a:off x="3169104" y="6273953"/>
            <a:ext cx="575937" cy="0"/>
          </a:xfrm>
          <a:prstGeom prst="line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0" name="ZoneTexte 9">
            <a:extLst>
              <a:ext uri="{FF2B5EF4-FFF2-40B4-BE49-F238E27FC236}">
                <a16:creationId xmlns:a16="http://schemas.microsoft.com/office/drawing/2014/main" id="{6EB000AF-4E20-4421-B715-D309890C7BD8}"/>
              </a:ext>
            </a:extLst>
          </p:cNvPr>
          <p:cNvSpPr txBox="1"/>
          <p:nvPr/>
        </p:nvSpPr>
        <p:spPr>
          <a:xfrm>
            <a:off x="4391975" y="5622002"/>
            <a:ext cx="3564401" cy="40011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CA" sz="2000" i="1" dirty="0">
                <a:solidFill>
                  <a:schemeClr val="bg1"/>
                </a:solidFill>
              </a:rPr>
              <a:t>g</a:t>
            </a:r>
            <a:r>
              <a:rPr lang="fr-CA" sz="2000" dirty="0">
                <a:solidFill>
                  <a:schemeClr val="bg1"/>
                </a:solidFill>
              </a:rPr>
              <a:t>(</a:t>
            </a:r>
            <a:r>
              <a:rPr lang="fr-CA" sz="2000" i="1" dirty="0">
                <a:solidFill>
                  <a:schemeClr val="bg1"/>
                </a:solidFill>
              </a:rPr>
              <a:t>t</a:t>
            </a:r>
            <a:r>
              <a:rPr lang="fr-CA" sz="2000" dirty="0">
                <a:solidFill>
                  <a:schemeClr val="bg1"/>
                </a:solidFill>
              </a:rPr>
              <a:t>*) </a:t>
            </a:r>
            <a:r>
              <a:rPr lang="fr-CA" sz="2000" dirty="0" err="1">
                <a:solidFill>
                  <a:schemeClr val="bg1"/>
                </a:solidFill>
              </a:rPr>
              <a:t>depends</a:t>
            </a:r>
            <a:r>
              <a:rPr lang="fr-CA" sz="2000" dirty="0">
                <a:solidFill>
                  <a:schemeClr val="bg1"/>
                </a:solidFill>
              </a:rPr>
              <a:t> on </a:t>
            </a:r>
            <a:r>
              <a:rPr lang="fr-CA" sz="2000" dirty="0" err="1">
                <a:solidFill>
                  <a:schemeClr val="bg1"/>
                </a:solidFill>
              </a:rPr>
              <a:t>food</a:t>
            </a:r>
            <a:r>
              <a:rPr lang="fr-CA" sz="2000" dirty="0">
                <a:solidFill>
                  <a:schemeClr val="bg1"/>
                </a:solidFill>
              </a:rPr>
              <a:t> </a:t>
            </a:r>
            <a:r>
              <a:rPr lang="fr-CA" sz="2000" dirty="0" err="1">
                <a:solidFill>
                  <a:schemeClr val="bg1"/>
                </a:solidFill>
              </a:rPr>
              <a:t>choice</a:t>
            </a:r>
            <a:endParaRPr lang="fr-CA" sz="2000" dirty="0">
              <a:solidFill>
                <a:schemeClr val="bg1"/>
              </a:solidFill>
            </a:endParaRPr>
          </a:p>
        </p:txBody>
      </p:sp>
      <p:grpSp>
        <p:nvGrpSpPr>
          <p:cNvPr id="95" name="Groupe 94">
            <a:extLst>
              <a:ext uri="{FF2B5EF4-FFF2-40B4-BE49-F238E27FC236}">
                <a16:creationId xmlns:a16="http://schemas.microsoft.com/office/drawing/2014/main" id="{D20E488B-D188-4166-B72F-CFFD0BB1ACCD}"/>
              </a:ext>
            </a:extLst>
          </p:cNvPr>
          <p:cNvGrpSpPr/>
          <p:nvPr/>
        </p:nvGrpSpPr>
        <p:grpSpPr>
          <a:xfrm>
            <a:off x="467544" y="2135206"/>
            <a:ext cx="1150243" cy="1090634"/>
            <a:chOff x="1691680" y="4365104"/>
            <a:chExt cx="1800200" cy="1728192"/>
          </a:xfrm>
        </p:grpSpPr>
        <p:sp>
          <p:nvSpPr>
            <p:cNvPr id="96" name="Ellipse 95">
              <a:extLst>
                <a:ext uri="{FF2B5EF4-FFF2-40B4-BE49-F238E27FC236}">
                  <a16:creationId xmlns:a16="http://schemas.microsoft.com/office/drawing/2014/main" id="{92288761-AFA8-4CEC-B573-1E443829A761}"/>
                </a:ext>
              </a:extLst>
            </p:cNvPr>
            <p:cNvSpPr/>
            <p:nvPr/>
          </p:nvSpPr>
          <p:spPr bwMode="auto">
            <a:xfrm>
              <a:off x="1691680" y="4365104"/>
              <a:ext cx="1800200" cy="1728192"/>
            </a:xfrm>
            <a:prstGeom prst="ellipse">
              <a:avLst/>
            </a:prstGeom>
            <a:blipFill dpi="0" rotWithShape="0">
              <a:blip r:embed="rId6"/>
              <a:srcRect/>
              <a:tile tx="0" ty="0" sx="100000" sy="100000" flip="none" algn="tl"/>
            </a:blip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fr-CA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97" name="Ellipse 96">
              <a:extLst>
                <a:ext uri="{FF2B5EF4-FFF2-40B4-BE49-F238E27FC236}">
                  <a16:creationId xmlns:a16="http://schemas.microsoft.com/office/drawing/2014/main" id="{0FB789B3-40AE-4432-A960-7C075125826D}"/>
                </a:ext>
              </a:extLst>
            </p:cNvPr>
            <p:cNvSpPr/>
            <p:nvPr/>
          </p:nvSpPr>
          <p:spPr bwMode="auto">
            <a:xfrm>
              <a:off x="2051720" y="4725144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fr-CA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98" name="Ellipse 97">
              <a:extLst>
                <a:ext uri="{FF2B5EF4-FFF2-40B4-BE49-F238E27FC236}">
                  <a16:creationId xmlns:a16="http://schemas.microsoft.com/office/drawing/2014/main" id="{B3CF5830-D357-4BF0-A858-759B78A25DCB}"/>
                </a:ext>
              </a:extLst>
            </p:cNvPr>
            <p:cNvSpPr/>
            <p:nvPr/>
          </p:nvSpPr>
          <p:spPr bwMode="auto">
            <a:xfrm>
              <a:off x="2771816" y="4877544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fr-CA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99" name="Ellipse 98">
              <a:extLst>
                <a:ext uri="{FF2B5EF4-FFF2-40B4-BE49-F238E27FC236}">
                  <a16:creationId xmlns:a16="http://schemas.microsoft.com/office/drawing/2014/main" id="{42E9093D-4D1F-47B6-A60C-63EC86B41E16}"/>
                </a:ext>
              </a:extLst>
            </p:cNvPr>
            <p:cNvSpPr/>
            <p:nvPr/>
          </p:nvSpPr>
          <p:spPr bwMode="auto">
            <a:xfrm>
              <a:off x="2267744" y="5157208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fr-CA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00" name="Ellipse 99">
              <a:extLst>
                <a:ext uri="{FF2B5EF4-FFF2-40B4-BE49-F238E27FC236}">
                  <a16:creationId xmlns:a16="http://schemas.microsoft.com/office/drawing/2014/main" id="{67814095-E1A5-4480-A97A-FCF86B8B5492}"/>
                </a:ext>
              </a:extLst>
            </p:cNvPr>
            <p:cNvSpPr/>
            <p:nvPr/>
          </p:nvSpPr>
          <p:spPr bwMode="auto">
            <a:xfrm>
              <a:off x="2771816" y="5181411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fr-CA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01" name="Ellipse 100">
              <a:extLst>
                <a:ext uri="{FF2B5EF4-FFF2-40B4-BE49-F238E27FC236}">
                  <a16:creationId xmlns:a16="http://schemas.microsoft.com/office/drawing/2014/main" id="{FA9BC963-759C-465D-A787-49DFF27D15FB}"/>
                </a:ext>
              </a:extLst>
            </p:cNvPr>
            <p:cNvSpPr/>
            <p:nvPr/>
          </p:nvSpPr>
          <p:spPr bwMode="auto">
            <a:xfrm rot="6445012">
              <a:off x="2420144" y="4527371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fr-CA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02" name="Ellipse 101">
              <a:extLst>
                <a:ext uri="{FF2B5EF4-FFF2-40B4-BE49-F238E27FC236}">
                  <a16:creationId xmlns:a16="http://schemas.microsoft.com/office/drawing/2014/main" id="{48CC471E-39E4-4890-9CCD-3BDD9F795781}"/>
                </a:ext>
              </a:extLst>
            </p:cNvPr>
            <p:cNvSpPr/>
            <p:nvPr/>
          </p:nvSpPr>
          <p:spPr bwMode="auto">
            <a:xfrm rot="6445012">
              <a:off x="2816204" y="4552507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fr-CA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03" name="Ellipse 102">
              <a:extLst>
                <a:ext uri="{FF2B5EF4-FFF2-40B4-BE49-F238E27FC236}">
                  <a16:creationId xmlns:a16="http://schemas.microsoft.com/office/drawing/2014/main" id="{AFE862C6-5A73-4E69-B827-3887D9B5E187}"/>
                </a:ext>
              </a:extLst>
            </p:cNvPr>
            <p:cNvSpPr/>
            <p:nvPr/>
          </p:nvSpPr>
          <p:spPr bwMode="auto">
            <a:xfrm rot="3368665">
              <a:off x="1773875" y="5129304"/>
              <a:ext cx="144000" cy="144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fr-CA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04" name="Ellipse 103">
              <a:extLst>
                <a:ext uri="{FF2B5EF4-FFF2-40B4-BE49-F238E27FC236}">
                  <a16:creationId xmlns:a16="http://schemas.microsoft.com/office/drawing/2014/main" id="{67BA1AED-4B5F-4AE3-82B9-1B8D44BDBC33}"/>
                </a:ext>
              </a:extLst>
            </p:cNvPr>
            <p:cNvSpPr/>
            <p:nvPr/>
          </p:nvSpPr>
          <p:spPr bwMode="auto">
            <a:xfrm rot="3368665">
              <a:off x="2493971" y="5029944"/>
              <a:ext cx="144000" cy="144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fr-CA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05" name="Ellipse 104">
              <a:extLst>
                <a:ext uri="{FF2B5EF4-FFF2-40B4-BE49-F238E27FC236}">
                  <a16:creationId xmlns:a16="http://schemas.microsoft.com/office/drawing/2014/main" id="{16E02EC1-53FF-466B-B677-DE1FA7C39EB6}"/>
                </a:ext>
              </a:extLst>
            </p:cNvPr>
            <p:cNvSpPr/>
            <p:nvPr/>
          </p:nvSpPr>
          <p:spPr bwMode="auto">
            <a:xfrm rot="3368665">
              <a:off x="1989899" y="5309608"/>
              <a:ext cx="144000" cy="144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fr-CA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06" name="Ellipse 105">
              <a:extLst>
                <a:ext uri="{FF2B5EF4-FFF2-40B4-BE49-F238E27FC236}">
                  <a16:creationId xmlns:a16="http://schemas.microsoft.com/office/drawing/2014/main" id="{5C76EE3A-A03F-4CE6-8526-5C56E761AF4E}"/>
                </a:ext>
              </a:extLst>
            </p:cNvPr>
            <p:cNvSpPr/>
            <p:nvPr/>
          </p:nvSpPr>
          <p:spPr bwMode="auto">
            <a:xfrm rot="3368665">
              <a:off x="2385959" y="5334744"/>
              <a:ext cx="144000" cy="144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fr-CA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07" name="Ellipse 106">
              <a:extLst>
                <a:ext uri="{FF2B5EF4-FFF2-40B4-BE49-F238E27FC236}">
                  <a16:creationId xmlns:a16="http://schemas.microsoft.com/office/drawing/2014/main" id="{A073B38A-205C-45D1-9CE9-3E03FD81C060}"/>
                </a:ext>
              </a:extLst>
            </p:cNvPr>
            <p:cNvSpPr/>
            <p:nvPr/>
          </p:nvSpPr>
          <p:spPr bwMode="auto">
            <a:xfrm rot="9813677">
              <a:off x="2142299" y="4931531"/>
              <a:ext cx="144000" cy="144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fr-CA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08" name="Ellipse 107">
              <a:extLst>
                <a:ext uri="{FF2B5EF4-FFF2-40B4-BE49-F238E27FC236}">
                  <a16:creationId xmlns:a16="http://schemas.microsoft.com/office/drawing/2014/main" id="{1BD8ED43-C7B2-4146-9358-A60BEA957CA8}"/>
                </a:ext>
              </a:extLst>
            </p:cNvPr>
            <p:cNvSpPr/>
            <p:nvPr/>
          </p:nvSpPr>
          <p:spPr bwMode="auto">
            <a:xfrm rot="9813677">
              <a:off x="2538359" y="4704907"/>
              <a:ext cx="144000" cy="144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fr-CA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09" name="Ellipse 108">
              <a:extLst>
                <a:ext uri="{FF2B5EF4-FFF2-40B4-BE49-F238E27FC236}">
                  <a16:creationId xmlns:a16="http://schemas.microsoft.com/office/drawing/2014/main" id="{5479EBC7-2287-4FFB-915D-950DC761CEA7}"/>
                </a:ext>
              </a:extLst>
            </p:cNvPr>
            <p:cNvSpPr/>
            <p:nvPr/>
          </p:nvSpPr>
          <p:spPr bwMode="auto">
            <a:xfrm rot="5904218">
              <a:off x="2204120" y="5517527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fr-CA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10" name="Ellipse 109">
              <a:extLst>
                <a:ext uri="{FF2B5EF4-FFF2-40B4-BE49-F238E27FC236}">
                  <a16:creationId xmlns:a16="http://schemas.microsoft.com/office/drawing/2014/main" id="{592E0E62-940C-45C3-8C8D-FE22F42D50E9}"/>
                </a:ext>
              </a:extLst>
            </p:cNvPr>
            <p:cNvSpPr/>
            <p:nvPr/>
          </p:nvSpPr>
          <p:spPr bwMode="auto">
            <a:xfrm rot="5904218">
              <a:off x="2924216" y="5669927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fr-CA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11" name="Ellipse 110">
              <a:extLst>
                <a:ext uri="{FF2B5EF4-FFF2-40B4-BE49-F238E27FC236}">
                  <a16:creationId xmlns:a16="http://schemas.microsoft.com/office/drawing/2014/main" id="{545E1A17-F9D7-4991-ABF7-38E8EDF84827}"/>
                </a:ext>
              </a:extLst>
            </p:cNvPr>
            <p:cNvSpPr/>
            <p:nvPr/>
          </p:nvSpPr>
          <p:spPr bwMode="auto">
            <a:xfrm rot="12349230">
              <a:off x="2572544" y="5319754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fr-CA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12" name="Ellipse 111">
              <a:extLst>
                <a:ext uri="{FF2B5EF4-FFF2-40B4-BE49-F238E27FC236}">
                  <a16:creationId xmlns:a16="http://schemas.microsoft.com/office/drawing/2014/main" id="{DACF8958-6672-48B2-8264-ED5070B08CA7}"/>
                </a:ext>
              </a:extLst>
            </p:cNvPr>
            <p:cNvSpPr/>
            <p:nvPr/>
          </p:nvSpPr>
          <p:spPr bwMode="auto">
            <a:xfrm rot="15717895">
              <a:off x="2294699" y="5723914"/>
              <a:ext cx="144000" cy="144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fr-CA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13" name="Ellipse 112">
              <a:extLst>
                <a:ext uri="{FF2B5EF4-FFF2-40B4-BE49-F238E27FC236}">
                  <a16:creationId xmlns:a16="http://schemas.microsoft.com/office/drawing/2014/main" id="{3BA646B6-5340-4BAE-8B1B-F298D14F22E4}"/>
                </a:ext>
              </a:extLst>
            </p:cNvPr>
            <p:cNvSpPr/>
            <p:nvPr/>
          </p:nvSpPr>
          <p:spPr bwMode="auto">
            <a:xfrm rot="15717895">
              <a:off x="2690759" y="5497290"/>
              <a:ext cx="144000" cy="144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fr-CA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grpSp>
        <p:nvGrpSpPr>
          <p:cNvPr id="114" name="Groupe 113">
            <a:extLst>
              <a:ext uri="{FF2B5EF4-FFF2-40B4-BE49-F238E27FC236}">
                <a16:creationId xmlns:a16="http://schemas.microsoft.com/office/drawing/2014/main" id="{C94E85BD-DE8A-44E1-823F-BA01360661C2}"/>
              </a:ext>
            </a:extLst>
          </p:cNvPr>
          <p:cNvGrpSpPr/>
          <p:nvPr/>
        </p:nvGrpSpPr>
        <p:grpSpPr>
          <a:xfrm rot="1051656">
            <a:off x="2947565" y="2255718"/>
            <a:ext cx="1150243" cy="1090634"/>
            <a:chOff x="4572000" y="4437112"/>
            <a:chExt cx="1800200" cy="1728192"/>
          </a:xfrm>
        </p:grpSpPr>
        <p:sp>
          <p:nvSpPr>
            <p:cNvPr id="115" name="Ellipse 114">
              <a:extLst>
                <a:ext uri="{FF2B5EF4-FFF2-40B4-BE49-F238E27FC236}">
                  <a16:creationId xmlns:a16="http://schemas.microsoft.com/office/drawing/2014/main" id="{E7FDAB70-8F82-44F7-8310-631F4033B71A}"/>
                </a:ext>
              </a:extLst>
            </p:cNvPr>
            <p:cNvSpPr/>
            <p:nvPr/>
          </p:nvSpPr>
          <p:spPr bwMode="auto">
            <a:xfrm>
              <a:off x="4572000" y="4437112"/>
              <a:ext cx="1800200" cy="1728192"/>
            </a:xfrm>
            <a:prstGeom prst="ellipse">
              <a:avLst/>
            </a:prstGeom>
            <a:blipFill dpi="0" rotWithShape="0">
              <a:blip r:embed="rId6"/>
              <a:srcRect/>
              <a:tile tx="0" ty="0" sx="100000" sy="100000" flip="none" algn="tl"/>
            </a:blip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fr-CA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16" name="Ellipse 115">
              <a:extLst>
                <a:ext uri="{FF2B5EF4-FFF2-40B4-BE49-F238E27FC236}">
                  <a16:creationId xmlns:a16="http://schemas.microsoft.com/office/drawing/2014/main" id="{976D4CE7-1355-4858-84D6-DE685B9AAC3A}"/>
                </a:ext>
              </a:extLst>
            </p:cNvPr>
            <p:cNvSpPr/>
            <p:nvPr/>
          </p:nvSpPr>
          <p:spPr bwMode="auto">
            <a:xfrm rot="13187553">
              <a:off x="5000923" y="5042580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fr-CA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17" name="Ellipse 116">
              <a:extLst>
                <a:ext uri="{FF2B5EF4-FFF2-40B4-BE49-F238E27FC236}">
                  <a16:creationId xmlns:a16="http://schemas.microsoft.com/office/drawing/2014/main" id="{DC75F287-EE41-4298-B6B7-FA6DB2FED6F0}"/>
                </a:ext>
              </a:extLst>
            </p:cNvPr>
            <p:cNvSpPr/>
            <p:nvPr/>
          </p:nvSpPr>
          <p:spPr bwMode="auto">
            <a:xfrm rot="13187553">
              <a:off x="5944240" y="5462878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fr-CA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18" name="Ellipse 117">
              <a:extLst>
                <a:ext uri="{FF2B5EF4-FFF2-40B4-BE49-F238E27FC236}">
                  <a16:creationId xmlns:a16="http://schemas.microsoft.com/office/drawing/2014/main" id="{728BE071-3D99-4B0E-B5F1-8D6EF8A341C2}"/>
                </a:ext>
              </a:extLst>
            </p:cNvPr>
            <p:cNvSpPr/>
            <p:nvPr/>
          </p:nvSpPr>
          <p:spPr bwMode="auto">
            <a:xfrm rot="13187553">
              <a:off x="4961444" y="5690652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fr-CA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19" name="Ellipse 118">
              <a:extLst>
                <a:ext uri="{FF2B5EF4-FFF2-40B4-BE49-F238E27FC236}">
                  <a16:creationId xmlns:a16="http://schemas.microsoft.com/office/drawing/2014/main" id="{F36B9889-E4EC-477B-AFAE-A293163AD83D}"/>
                </a:ext>
              </a:extLst>
            </p:cNvPr>
            <p:cNvSpPr/>
            <p:nvPr/>
          </p:nvSpPr>
          <p:spPr bwMode="auto">
            <a:xfrm rot="13187553">
              <a:off x="5465516" y="5714855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fr-CA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20" name="Ellipse 119">
              <a:extLst>
                <a:ext uri="{FF2B5EF4-FFF2-40B4-BE49-F238E27FC236}">
                  <a16:creationId xmlns:a16="http://schemas.microsoft.com/office/drawing/2014/main" id="{271160E6-6878-4D84-923E-F188D734BBBC}"/>
                </a:ext>
              </a:extLst>
            </p:cNvPr>
            <p:cNvSpPr/>
            <p:nvPr/>
          </p:nvSpPr>
          <p:spPr bwMode="auto">
            <a:xfrm rot="19632565">
              <a:off x="5592568" y="5112705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fr-CA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21" name="Ellipse 120">
              <a:extLst>
                <a:ext uri="{FF2B5EF4-FFF2-40B4-BE49-F238E27FC236}">
                  <a16:creationId xmlns:a16="http://schemas.microsoft.com/office/drawing/2014/main" id="{A25E72A9-9251-44CE-B865-55705C3E51B0}"/>
                </a:ext>
              </a:extLst>
            </p:cNvPr>
            <p:cNvSpPr/>
            <p:nvPr/>
          </p:nvSpPr>
          <p:spPr bwMode="auto">
            <a:xfrm rot="19632565">
              <a:off x="5988628" y="5137841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fr-CA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22" name="Ellipse 121">
              <a:extLst>
                <a:ext uri="{FF2B5EF4-FFF2-40B4-BE49-F238E27FC236}">
                  <a16:creationId xmlns:a16="http://schemas.microsoft.com/office/drawing/2014/main" id="{6D2FF7E5-AD9B-4CA0-8A0E-01AB87BA379D}"/>
                </a:ext>
              </a:extLst>
            </p:cNvPr>
            <p:cNvSpPr/>
            <p:nvPr/>
          </p:nvSpPr>
          <p:spPr bwMode="auto">
            <a:xfrm rot="16556218">
              <a:off x="4723078" y="5446740"/>
              <a:ext cx="144000" cy="144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fr-CA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23" name="Ellipse 122">
              <a:extLst>
                <a:ext uri="{FF2B5EF4-FFF2-40B4-BE49-F238E27FC236}">
                  <a16:creationId xmlns:a16="http://schemas.microsoft.com/office/drawing/2014/main" id="{821AEFF0-9B02-4AD5-94C0-98661B9B658A}"/>
                </a:ext>
              </a:extLst>
            </p:cNvPr>
            <p:cNvSpPr/>
            <p:nvPr/>
          </p:nvSpPr>
          <p:spPr bwMode="auto">
            <a:xfrm rot="16556218">
              <a:off x="5443174" y="5347380"/>
              <a:ext cx="144000" cy="144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fr-CA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24" name="Ellipse 123">
              <a:extLst>
                <a:ext uri="{FF2B5EF4-FFF2-40B4-BE49-F238E27FC236}">
                  <a16:creationId xmlns:a16="http://schemas.microsoft.com/office/drawing/2014/main" id="{916820F7-9A6C-4E09-8674-F10900C8D6C3}"/>
                </a:ext>
              </a:extLst>
            </p:cNvPr>
            <p:cNvSpPr/>
            <p:nvPr/>
          </p:nvSpPr>
          <p:spPr bwMode="auto">
            <a:xfrm rot="16556218">
              <a:off x="4943456" y="4703600"/>
              <a:ext cx="144000" cy="144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fr-CA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25" name="Ellipse 124">
              <a:extLst>
                <a:ext uri="{FF2B5EF4-FFF2-40B4-BE49-F238E27FC236}">
                  <a16:creationId xmlns:a16="http://schemas.microsoft.com/office/drawing/2014/main" id="{7547D40B-6370-411B-BADC-8614845F6918}"/>
                </a:ext>
              </a:extLst>
            </p:cNvPr>
            <p:cNvSpPr/>
            <p:nvPr/>
          </p:nvSpPr>
          <p:spPr bwMode="auto">
            <a:xfrm rot="16556218">
              <a:off x="5339516" y="4728736"/>
              <a:ext cx="144000" cy="144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fr-CA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26" name="Ellipse 125">
              <a:extLst>
                <a:ext uri="{FF2B5EF4-FFF2-40B4-BE49-F238E27FC236}">
                  <a16:creationId xmlns:a16="http://schemas.microsoft.com/office/drawing/2014/main" id="{3C41E36E-75FF-452B-8CA3-6193CCE8A136}"/>
                </a:ext>
              </a:extLst>
            </p:cNvPr>
            <p:cNvSpPr/>
            <p:nvPr/>
          </p:nvSpPr>
          <p:spPr bwMode="auto">
            <a:xfrm rot="1401230">
              <a:off x="5314723" y="5516865"/>
              <a:ext cx="144000" cy="144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fr-CA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27" name="Ellipse 126">
              <a:extLst>
                <a:ext uri="{FF2B5EF4-FFF2-40B4-BE49-F238E27FC236}">
                  <a16:creationId xmlns:a16="http://schemas.microsoft.com/office/drawing/2014/main" id="{A201F793-3E78-49B1-AFD0-26B69C1C5448}"/>
                </a:ext>
              </a:extLst>
            </p:cNvPr>
            <p:cNvSpPr/>
            <p:nvPr/>
          </p:nvSpPr>
          <p:spPr bwMode="auto">
            <a:xfrm rot="1401230">
              <a:off x="5710783" y="5290241"/>
              <a:ext cx="144000" cy="144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fr-CA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28" name="Ellipse 127">
              <a:extLst>
                <a:ext uri="{FF2B5EF4-FFF2-40B4-BE49-F238E27FC236}">
                  <a16:creationId xmlns:a16="http://schemas.microsoft.com/office/drawing/2014/main" id="{61754956-2331-4CC5-8299-08EE143ED6BD}"/>
                </a:ext>
              </a:extLst>
            </p:cNvPr>
            <p:cNvSpPr/>
            <p:nvPr/>
          </p:nvSpPr>
          <p:spPr bwMode="auto">
            <a:xfrm rot="19091771">
              <a:off x="5157677" y="4911519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fr-CA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29" name="Ellipse 128">
              <a:extLst>
                <a:ext uri="{FF2B5EF4-FFF2-40B4-BE49-F238E27FC236}">
                  <a16:creationId xmlns:a16="http://schemas.microsoft.com/office/drawing/2014/main" id="{93001295-2A4D-40D4-A999-11AB266BF495}"/>
                </a:ext>
              </a:extLst>
            </p:cNvPr>
            <p:cNvSpPr/>
            <p:nvPr/>
          </p:nvSpPr>
          <p:spPr bwMode="auto">
            <a:xfrm rot="19091771">
              <a:off x="5877773" y="5741313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fr-CA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30" name="Ellipse 129">
              <a:extLst>
                <a:ext uri="{FF2B5EF4-FFF2-40B4-BE49-F238E27FC236}">
                  <a16:creationId xmlns:a16="http://schemas.microsoft.com/office/drawing/2014/main" id="{339BFEA3-9109-4FD8-B4A5-77597C806387}"/>
                </a:ext>
              </a:extLst>
            </p:cNvPr>
            <p:cNvSpPr/>
            <p:nvPr/>
          </p:nvSpPr>
          <p:spPr bwMode="auto">
            <a:xfrm rot="3936783">
              <a:off x="5526101" y="4713746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fr-CA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31" name="Ellipse 130">
              <a:extLst>
                <a:ext uri="{FF2B5EF4-FFF2-40B4-BE49-F238E27FC236}">
                  <a16:creationId xmlns:a16="http://schemas.microsoft.com/office/drawing/2014/main" id="{3BA419C3-18BB-4CAC-B467-5259BBE2696F}"/>
                </a:ext>
              </a:extLst>
            </p:cNvPr>
            <p:cNvSpPr/>
            <p:nvPr/>
          </p:nvSpPr>
          <p:spPr bwMode="auto">
            <a:xfrm rot="7305448">
              <a:off x="5248256" y="5795300"/>
              <a:ext cx="144000" cy="144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fr-CA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32" name="Ellipse 131">
              <a:extLst>
                <a:ext uri="{FF2B5EF4-FFF2-40B4-BE49-F238E27FC236}">
                  <a16:creationId xmlns:a16="http://schemas.microsoft.com/office/drawing/2014/main" id="{9A85D2DA-DBD6-4E20-B117-7168874EE782}"/>
                </a:ext>
              </a:extLst>
            </p:cNvPr>
            <p:cNvSpPr/>
            <p:nvPr/>
          </p:nvSpPr>
          <p:spPr bwMode="auto">
            <a:xfrm rot="7305448">
              <a:off x="5644316" y="4891282"/>
              <a:ext cx="144000" cy="144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fr-CA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grpSp>
        <p:nvGrpSpPr>
          <p:cNvPr id="133" name="Groupe 132">
            <a:extLst>
              <a:ext uri="{FF2B5EF4-FFF2-40B4-BE49-F238E27FC236}">
                <a16:creationId xmlns:a16="http://schemas.microsoft.com/office/drawing/2014/main" id="{68D883EE-28FD-4C73-B3A3-F70A3A054C5D}"/>
              </a:ext>
            </a:extLst>
          </p:cNvPr>
          <p:cNvGrpSpPr/>
          <p:nvPr/>
        </p:nvGrpSpPr>
        <p:grpSpPr>
          <a:xfrm rot="2276605">
            <a:off x="5160381" y="2108884"/>
            <a:ext cx="1136077" cy="1104234"/>
            <a:chOff x="4572000" y="4437112"/>
            <a:chExt cx="1800200" cy="1728192"/>
          </a:xfrm>
        </p:grpSpPr>
        <p:sp>
          <p:nvSpPr>
            <p:cNvPr id="134" name="Ellipse 133">
              <a:extLst>
                <a:ext uri="{FF2B5EF4-FFF2-40B4-BE49-F238E27FC236}">
                  <a16:creationId xmlns:a16="http://schemas.microsoft.com/office/drawing/2014/main" id="{A1BFED9F-3760-4A6E-BCF3-75746F47983A}"/>
                </a:ext>
              </a:extLst>
            </p:cNvPr>
            <p:cNvSpPr/>
            <p:nvPr/>
          </p:nvSpPr>
          <p:spPr bwMode="auto">
            <a:xfrm>
              <a:off x="4572000" y="4437112"/>
              <a:ext cx="1800200" cy="1728192"/>
            </a:xfrm>
            <a:prstGeom prst="ellipse">
              <a:avLst/>
            </a:prstGeom>
            <a:blipFill dpi="0" rotWithShape="0">
              <a:blip r:embed="rId6"/>
              <a:srcRect/>
              <a:tile tx="0" ty="0" sx="100000" sy="100000" flip="none" algn="tl"/>
            </a:blip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fr-CA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35" name="Ellipse 134">
              <a:extLst>
                <a:ext uri="{FF2B5EF4-FFF2-40B4-BE49-F238E27FC236}">
                  <a16:creationId xmlns:a16="http://schemas.microsoft.com/office/drawing/2014/main" id="{A545CDC5-0128-4FF0-9053-585C8C836D7D}"/>
                </a:ext>
              </a:extLst>
            </p:cNvPr>
            <p:cNvSpPr/>
            <p:nvPr/>
          </p:nvSpPr>
          <p:spPr bwMode="auto">
            <a:xfrm rot="13187553">
              <a:off x="5000923" y="5042580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fr-CA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36" name="Ellipse 135">
              <a:extLst>
                <a:ext uri="{FF2B5EF4-FFF2-40B4-BE49-F238E27FC236}">
                  <a16:creationId xmlns:a16="http://schemas.microsoft.com/office/drawing/2014/main" id="{AB329CBB-37EF-474D-BF7F-794C85966ADF}"/>
                </a:ext>
              </a:extLst>
            </p:cNvPr>
            <p:cNvSpPr/>
            <p:nvPr/>
          </p:nvSpPr>
          <p:spPr bwMode="auto">
            <a:xfrm rot="13187553">
              <a:off x="5944240" y="5462878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fr-CA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37" name="Ellipse 136">
              <a:extLst>
                <a:ext uri="{FF2B5EF4-FFF2-40B4-BE49-F238E27FC236}">
                  <a16:creationId xmlns:a16="http://schemas.microsoft.com/office/drawing/2014/main" id="{25E8512A-627D-4B1B-A8BA-4239BC3641E3}"/>
                </a:ext>
              </a:extLst>
            </p:cNvPr>
            <p:cNvSpPr/>
            <p:nvPr/>
          </p:nvSpPr>
          <p:spPr bwMode="auto">
            <a:xfrm rot="13187553">
              <a:off x="4961444" y="5690652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fr-CA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38" name="Ellipse 137">
              <a:extLst>
                <a:ext uri="{FF2B5EF4-FFF2-40B4-BE49-F238E27FC236}">
                  <a16:creationId xmlns:a16="http://schemas.microsoft.com/office/drawing/2014/main" id="{B4E82934-73CD-45AF-BD5F-47C45A840075}"/>
                </a:ext>
              </a:extLst>
            </p:cNvPr>
            <p:cNvSpPr/>
            <p:nvPr/>
          </p:nvSpPr>
          <p:spPr bwMode="auto">
            <a:xfrm rot="13187553">
              <a:off x="5465516" y="5714855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fr-CA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39" name="Ellipse 138">
              <a:extLst>
                <a:ext uri="{FF2B5EF4-FFF2-40B4-BE49-F238E27FC236}">
                  <a16:creationId xmlns:a16="http://schemas.microsoft.com/office/drawing/2014/main" id="{F87FD446-C1CE-4A27-AFF7-362C3098AF44}"/>
                </a:ext>
              </a:extLst>
            </p:cNvPr>
            <p:cNvSpPr/>
            <p:nvPr/>
          </p:nvSpPr>
          <p:spPr bwMode="auto">
            <a:xfrm rot="19632565">
              <a:off x="5592568" y="5112705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fr-CA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40" name="Ellipse 139">
              <a:extLst>
                <a:ext uri="{FF2B5EF4-FFF2-40B4-BE49-F238E27FC236}">
                  <a16:creationId xmlns:a16="http://schemas.microsoft.com/office/drawing/2014/main" id="{CE1D970D-A96F-4DBF-85AB-BC5C889B9694}"/>
                </a:ext>
              </a:extLst>
            </p:cNvPr>
            <p:cNvSpPr/>
            <p:nvPr/>
          </p:nvSpPr>
          <p:spPr bwMode="auto">
            <a:xfrm rot="19632565">
              <a:off x="5988628" y="5137841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fr-CA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41" name="Ellipse 140">
              <a:extLst>
                <a:ext uri="{FF2B5EF4-FFF2-40B4-BE49-F238E27FC236}">
                  <a16:creationId xmlns:a16="http://schemas.microsoft.com/office/drawing/2014/main" id="{901310B7-88E3-44A7-914D-52592C4DD70E}"/>
                </a:ext>
              </a:extLst>
            </p:cNvPr>
            <p:cNvSpPr/>
            <p:nvPr/>
          </p:nvSpPr>
          <p:spPr bwMode="auto">
            <a:xfrm rot="16556218">
              <a:off x="4723078" y="5446740"/>
              <a:ext cx="144000" cy="144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fr-CA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42" name="Ellipse 141">
              <a:extLst>
                <a:ext uri="{FF2B5EF4-FFF2-40B4-BE49-F238E27FC236}">
                  <a16:creationId xmlns:a16="http://schemas.microsoft.com/office/drawing/2014/main" id="{D7786FCB-4135-41AD-8712-338DA9323C5A}"/>
                </a:ext>
              </a:extLst>
            </p:cNvPr>
            <p:cNvSpPr/>
            <p:nvPr/>
          </p:nvSpPr>
          <p:spPr bwMode="auto">
            <a:xfrm rot="16556218">
              <a:off x="5443174" y="5347380"/>
              <a:ext cx="144000" cy="144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fr-CA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43" name="Ellipse 142">
              <a:extLst>
                <a:ext uri="{FF2B5EF4-FFF2-40B4-BE49-F238E27FC236}">
                  <a16:creationId xmlns:a16="http://schemas.microsoft.com/office/drawing/2014/main" id="{188F0FAF-0C89-4651-B1EB-7A6C8172DF6F}"/>
                </a:ext>
              </a:extLst>
            </p:cNvPr>
            <p:cNvSpPr/>
            <p:nvPr/>
          </p:nvSpPr>
          <p:spPr bwMode="auto">
            <a:xfrm rot="16556218">
              <a:off x="4943456" y="4703600"/>
              <a:ext cx="144000" cy="144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fr-CA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44" name="Ellipse 143">
              <a:extLst>
                <a:ext uri="{FF2B5EF4-FFF2-40B4-BE49-F238E27FC236}">
                  <a16:creationId xmlns:a16="http://schemas.microsoft.com/office/drawing/2014/main" id="{A27EE7DB-8428-4A3C-818C-E6E65031B90B}"/>
                </a:ext>
              </a:extLst>
            </p:cNvPr>
            <p:cNvSpPr/>
            <p:nvPr/>
          </p:nvSpPr>
          <p:spPr bwMode="auto">
            <a:xfrm rot="16556218">
              <a:off x="5339516" y="4728736"/>
              <a:ext cx="144000" cy="144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fr-CA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45" name="Ellipse 144">
              <a:extLst>
                <a:ext uri="{FF2B5EF4-FFF2-40B4-BE49-F238E27FC236}">
                  <a16:creationId xmlns:a16="http://schemas.microsoft.com/office/drawing/2014/main" id="{38D8CB32-6E85-4AF2-A776-38D314ECE54F}"/>
                </a:ext>
              </a:extLst>
            </p:cNvPr>
            <p:cNvSpPr/>
            <p:nvPr/>
          </p:nvSpPr>
          <p:spPr bwMode="auto">
            <a:xfrm rot="1401230">
              <a:off x="5314723" y="5516865"/>
              <a:ext cx="144000" cy="144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fr-CA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46" name="Ellipse 145">
              <a:extLst>
                <a:ext uri="{FF2B5EF4-FFF2-40B4-BE49-F238E27FC236}">
                  <a16:creationId xmlns:a16="http://schemas.microsoft.com/office/drawing/2014/main" id="{7323D83C-4D6F-4E11-9239-D6EED7952AEA}"/>
                </a:ext>
              </a:extLst>
            </p:cNvPr>
            <p:cNvSpPr/>
            <p:nvPr/>
          </p:nvSpPr>
          <p:spPr bwMode="auto">
            <a:xfrm rot="1401230">
              <a:off x="5710783" y="5290241"/>
              <a:ext cx="144000" cy="144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fr-CA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47" name="Ellipse 146">
              <a:extLst>
                <a:ext uri="{FF2B5EF4-FFF2-40B4-BE49-F238E27FC236}">
                  <a16:creationId xmlns:a16="http://schemas.microsoft.com/office/drawing/2014/main" id="{9BBBF2DC-CCA6-4AF9-9423-4590FA714E42}"/>
                </a:ext>
              </a:extLst>
            </p:cNvPr>
            <p:cNvSpPr/>
            <p:nvPr/>
          </p:nvSpPr>
          <p:spPr bwMode="auto">
            <a:xfrm rot="19091771">
              <a:off x="5157677" y="4911519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fr-CA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48" name="Ellipse 147">
              <a:extLst>
                <a:ext uri="{FF2B5EF4-FFF2-40B4-BE49-F238E27FC236}">
                  <a16:creationId xmlns:a16="http://schemas.microsoft.com/office/drawing/2014/main" id="{A52A022A-F758-411B-995D-02C35C0D3DDB}"/>
                </a:ext>
              </a:extLst>
            </p:cNvPr>
            <p:cNvSpPr/>
            <p:nvPr/>
          </p:nvSpPr>
          <p:spPr bwMode="auto">
            <a:xfrm rot="19091771">
              <a:off x="5877773" y="5741313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fr-CA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49" name="Ellipse 148">
              <a:extLst>
                <a:ext uri="{FF2B5EF4-FFF2-40B4-BE49-F238E27FC236}">
                  <a16:creationId xmlns:a16="http://schemas.microsoft.com/office/drawing/2014/main" id="{BBCB10EC-0BBA-415B-96F7-87F279F084FA}"/>
                </a:ext>
              </a:extLst>
            </p:cNvPr>
            <p:cNvSpPr/>
            <p:nvPr/>
          </p:nvSpPr>
          <p:spPr bwMode="auto">
            <a:xfrm rot="3936783">
              <a:off x="5526101" y="4713746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fr-CA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50" name="Ellipse 149">
              <a:extLst>
                <a:ext uri="{FF2B5EF4-FFF2-40B4-BE49-F238E27FC236}">
                  <a16:creationId xmlns:a16="http://schemas.microsoft.com/office/drawing/2014/main" id="{248F55AF-7103-4AA7-A670-6838F6B1E3A7}"/>
                </a:ext>
              </a:extLst>
            </p:cNvPr>
            <p:cNvSpPr/>
            <p:nvPr/>
          </p:nvSpPr>
          <p:spPr bwMode="auto">
            <a:xfrm rot="7305448">
              <a:off x="5248256" y="5795300"/>
              <a:ext cx="144000" cy="144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fr-CA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51" name="Ellipse 150">
              <a:extLst>
                <a:ext uri="{FF2B5EF4-FFF2-40B4-BE49-F238E27FC236}">
                  <a16:creationId xmlns:a16="http://schemas.microsoft.com/office/drawing/2014/main" id="{13E63F73-7EFC-4B6D-8F7A-E478FE10B15A}"/>
                </a:ext>
              </a:extLst>
            </p:cNvPr>
            <p:cNvSpPr/>
            <p:nvPr/>
          </p:nvSpPr>
          <p:spPr bwMode="auto">
            <a:xfrm rot="7305448">
              <a:off x="5644316" y="4891282"/>
              <a:ext cx="144000" cy="144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fr-CA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91" name="Arc 90">
            <a:extLst>
              <a:ext uri="{FF2B5EF4-FFF2-40B4-BE49-F238E27FC236}">
                <a16:creationId xmlns:a16="http://schemas.microsoft.com/office/drawing/2014/main" id="{47065E4B-83AC-4EBD-B5AA-4224DAB5392E}"/>
              </a:ext>
            </a:extLst>
          </p:cNvPr>
          <p:cNvSpPr/>
          <p:nvPr/>
        </p:nvSpPr>
        <p:spPr bwMode="auto">
          <a:xfrm rot="6709508">
            <a:off x="1264394" y="1619687"/>
            <a:ext cx="1233159" cy="1310183"/>
          </a:xfrm>
          <a:prstGeom prst="arc">
            <a:avLst/>
          </a:prstGeom>
          <a:ln w="38100">
            <a:solidFill>
              <a:schemeClr val="bg1"/>
            </a:solidFill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CA" sz="1200" b="0" i="0" u="none" strike="noStrike" cap="none" normalizeH="0" baseline="0">
              <a:ln>
                <a:noFill/>
              </a:ln>
              <a:solidFill>
                <a:srgbClr val="FFFFFF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92" name="ZoneTexte 91">
            <a:extLst>
              <a:ext uri="{FF2B5EF4-FFF2-40B4-BE49-F238E27FC236}">
                <a16:creationId xmlns:a16="http://schemas.microsoft.com/office/drawing/2014/main" id="{720FFCEE-1FE7-4AAA-9824-12399508816D}"/>
              </a:ext>
            </a:extLst>
          </p:cNvPr>
          <p:cNvSpPr txBox="1"/>
          <p:nvPr/>
        </p:nvSpPr>
        <p:spPr>
          <a:xfrm>
            <a:off x="1489681" y="3284984"/>
            <a:ext cx="2434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600" dirty="0">
                <a:solidFill>
                  <a:schemeClr val="bg1"/>
                </a:solidFill>
              </a:rPr>
              <a:t>Marginal value </a:t>
            </a:r>
            <a:r>
              <a:rPr lang="fr-CA" sz="1600" dirty="0" err="1">
                <a:solidFill>
                  <a:schemeClr val="bg1"/>
                </a:solidFill>
              </a:rPr>
              <a:t>theorem</a:t>
            </a:r>
            <a:endParaRPr lang="fr-CA" sz="1600" dirty="0">
              <a:solidFill>
                <a:schemeClr val="bg1"/>
              </a:solidFill>
            </a:endParaRPr>
          </a:p>
        </p:txBody>
      </p:sp>
      <p:sp>
        <p:nvSpPr>
          <p:cNvPr id="93" name="ZoneTexte 92">
            <a:extLst>
              <a:ext uri="{FF2B5EF4-FFF2-40B4-BE49-F238E27FC236}">
                <a16:creationId xmlns:a16="http://schemas.microsoft.com/office/drawing/2014/main" id="{91786CFC-BAED-461E-98A3-51FF52E77E83}"/>
              </a:ext>
            </a:extLst>
          </p:cNvPr>
          <p:cNvSpPr txBox="1"/>
          <p:nvPr/>
        </p:nvSpPr>
        <p:spPr>
          <a:xfrm>
            <a:off x="1547664" y="2492896"/>
            <a:ext cx="8640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000" i="1" dirty="0">
                <a:solidFill>
                  <a:schemeClr val="bg1"/>
                </a:solidFill>
              </a:rPr>
              <a:t>t*</a:t>
            </a:r>
          </a:p>
        </p:txBody>
      </p:sp>
      <p:sp>
        <p:nvSpPr>
          <p:cNvPr id="94" name="ZoneTexte 93">
            <a:extLst>
              <a:ext uri="{FF2B5EF4-FFF2-40B4-BE49-F238E27FC236}">
                <a16:creationId xmlns:a16="http://schemas.microsoft.com/office/drawing/2014/main" id="{432CB4EF-E21B-42E9-9520-1B50597D3050}"/>
              </a:ext>
            </a:extLst>
          </p:cNvPr>
          <p:cNvSpPr txBox="1"/>
          <p:nvPr/>
        </p:nvSpPr>
        <p:spPr>
          <a:xfrm>
            <a:off x="2019681" y="2810823"/>
            <a:ext cx="815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b="1" dirty="0">
                <a:solidFill>
                  <a:schemeClr val="bg1"/>
                </a:solidFill>
              </a:rPr>
              <a:t>S</a:t>
            </a:r>
          </a:p>
        </p:txBody>
      </p:sp>
      <p:cxnSp>
        <p:nvCxnSpPr>
          <p:cNvPr id="153" name="Connecteur droit avec flèche 152">
            <a:extLst>
              <a:ext uri="{FF2B5EF4-FFF2-40B4-BE49-F238E27FC236}">
                <a16:creationId xmlns:a16="http://schemas.microsoft.com/office/drawing/2014/main" id="{CECB033A-2A02-47BB-A42B-C4C2E548A307}"/>
              </a:ext>
            </a:extLst>
          </p:cNvPr>
          <p:cNvCxnSpPr>
            <a:cxnSpLocks/>
          </p:cNvCxnSpPr>
          <p:nvPr/>
        </p:nvCxnSpPr>
        <p:spPr bwMode="auto">
          <a:xfrm>
            <a:off x="2628766" y="4239053"/>
            <a:ext cx="21056" cy="606791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38100" cap="flat" cmpd="sng" algn="ctr">
            <a:solidFill>
              <a:schemeClr val="bg1"/>
            </a:solidFill>
            <a:prstDash val="sysDash"/>
            <a:round/>
            <a:headEnd type="none" w="med" len="med"/>
            <a:tailEnd type="triangle"/>
          </a:ln>
          <a:effectLst/>
        </p:spPr>
      </p:cxnSp>
      <p:sp>
        <p:nvSpPr>
          <p:cNvPr id="161" name="ZoneTexte 160">
            <a:extLst>
              <a:ext uri="{FF2B5EF4-FFF2-40B4-BE49-F238E27FC236}">
                <a16:creationId xmlns:a16="http://schemas.microsoft.com/office/drawing/2014/main" id="{6E208452-C3D6-431A-A20C-B4C4CFE9DFE9}"/>
              </a:ext>
            </a:extLst>
          </p:cNvPr>
          <p:cNvSpPr txBox="1"/>
          <p:nvPr/>
        </p:nvSpPr>
        <p:spPr>
          <a:xfrm>
            <a:off x="2477171" y="4838404"/>
            <a:ext cx="4013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A" sz="1800" i="1" dirty="0">
                <a:solidFill>
                  <a:schemeClr val="bg1"/>
                </a:solidFill>
              </a:rPr>
              <a:t>t</a:t>
            </a:r>
            <a:r>
              <a:rPr lang="fr-CA" sz="1800" dirty="0">
                <a:solidFill>
                  <a:schemeClr val="bg1"/>
                </a:solidFill>
              </a:rPr>
              <a:t>* </a:t>
            </a:r>
            <a:endParaRPr lang="fr-CA" dirty="0"/>
          </a:p>
        </p:txBody>
      </p:sp>
      <p:sp>
        <p:nvSpPr>
          <p:cNvPr id="162" name="ZoneTexte 161">
            <a:extLst>
              <a:ext uri="{FF2B5EF4-FFF2-40B4-BE49-F238E27FC236}">
                <a16:creationId xmlns:a16="http://schemas.microsoft.com/office/drawing/2014/main" id="{AC7E8985-595A-4C23-AB8A-01DB45539BB0}"/>
              </a:ext>
            </a:extLst>
          </p:cNvPr>
          <p:cNvSpPr txBox="1"/>
          <p:nvPr/>
        </p:nvSpPr>
        <p:spPr>
          <a:xfrm>
            <a:off x="4964116" y="6095037"/>
            <a:ext cx="2779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fr-CA" dirty="0" err="1">
                <a:solidFill>
                  <a:schemeClr val="bg1"/>
                </a:solidFill>
              </a:rPr>
              <a:t>Find</a:t>
            </a:r>
            <a:r>
              <a:rPr lang="fr-CA" dirty="0">
                <a:solidFill>
                  <a:schemeClr val="bg1"/>
                </a:solidFill>
              </a:rPr>
              <a:t> </a:t>
            </a:r>
            <a:r>
              <a:rPr lang="fr-CA" i="1" dirty="0">
                <a:solidFill>
                  <a:schemeClr val="bg1"/>
                </a:solidFill>
              </a:rPr>
              <a:t>g</a:t>
            </a:r>
            <a:r>
              <a:rPr lang="fr-CA" dirty="0">
                <a:solidFill>
                  <a:schemeClr val="bg1"/>
                </a:solidFill>
              </a:rPr>
              <a:t>(</a:t>
            </a:r>
            <a:r>
              <a:rPr lang="fr-CA" i="1" dirty="0">
                <a:solidFill>
                  <a:schemeClr val="bg1"/>
                </a:solidFill>
              </a:rPr>
              <a:t>t*</a:t>
            </a:r>
            <a:r>
              <a:rPr lang="fr-CA" dirty="0">
                <a:solidFill>
                  <a:schemeClr val="bg1"/>
                </a:solidFill>
              </a:rPr>
              <a:t>) </a:t>
            </a:r>
            <a:r>
              <a:rPr lang="fr-CA" dirty="0" err="1">
                <a:solidFill>
                  <a:schemeClr val="bg1"/>
                </a:solidFill>
              </a:rPr>
              <a:t>given</a:t>
            </a:r>
            <a:r>
              <a:rPr lang="fr-CA" dirty="0">
                <a:solidFill>
                  <a:schemeClr val="bg1"/>
                </a:solidFill>
              </a:rPr>
              <a:t> </a:t>
            </a:r>
            <a:r>
              <a:rPr lang="fr-CA" i="1" dirty="0">
                <a:solidFill>
                  <a:schemeClr val="bg1"/>
                </a:solidFill>
              </a:rPr>
              <a:t>E</a:t>
            </a:r>
            <a:r>
              <a:rPr lang="fr-CA" dirty="0">
                <a:solidFill>
                  <a:schemeClr val="bg1"/>
                </a:solidFill>
              </a:rPr>
              <a:t>*</a:t>
            </a:r>
          </a:p>
        </p:txBody>
      </p:sp>
      <p:sp>
        <p:nvSpPr>
          <p:cNvPr id="164" name="ZoneTexte 163">
            <a:extLst>
              <a:ext uri="{FF2B5EF4-FFF2-40B4-BE49-F238E27FC236}">
                <a16:creationId xmlns:a16="http://schemas.microsoft.com/office/drawing/2014/main" id="{7802A1D7-CF8D-4E0D-845B-CF49D192F1AA}"/>
              </a:ext>
            </a:extLst>
          </p:cNvPr>
          <p:cNvSpPr txBox="1"/>
          <p:nvPr/>
        </p:nvSpPr>
        <p:spPr>
          <a:xfrm>
            <a:off x="5034807" y="3306470"/>
            <a:ext cx="198546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A" sz="1600" dirty="0">
                <a:solidFill>
                  <a:schemeClr val="bg1"/>
                </a:solidFill>
              </a:rPr>
              <a:t> </a:t>
            </a:r>
            <a:r>
              <a:rPr lang="fr-CA" sz="1600" dirty="0" err="1">
                <a:solidFill>
                  <a:schemeClr val="bg1"/>
                </a:solidFill>
              </a:rPr>
              <a:t>Contingency</a:t>
            </a:r>
            <a:r>
              <a:rPr lang="fr-CA" sz="1600" dirty="0">
                <a:solidFill>
                  <a:schemeClr val="bg1"/>
                </a:solidFill>
              </a:rPr>
              <a:t> model</a:t>
            </a:r>
            <a:endParaRPr lang="fr-CA" sz="1600" dirty="0"/>
          </a:p>
        </p:txBody>
      </p:sp>
      <p:sp>
        <p:nvSpPr>
          <p:cNvPr id="152" name="Titre 1">
            <a:extLst>
              <a:ext uri="{FF2B5EF4-FFF2-40B4-BE49-F238E27FC236}">
                <a16:creationId xmlns:a16="http://schemas.microsoft.com/office/drawing/2014/main" id="{976A94A6-56AF-4E63-BC25-057E493C9BDF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9164038" cy="1354162"/>
          </a:xfrm>
          <a:prstGeom prst="rect">
            <a:avLst/>
          </a:prstGeom>
          <a:solidFill>
            <a:srgbClr val="C0504D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5906">
                <a:solidFill>
                  <a:schemeClr val="tx1"/>
                </a:solidFill>
                <a:latin typeface="+mj-lt"/>
                <a:ea typeface="+mj-ea"/>
                <a:cs typeface="+mj-cs"/>
                <a:sym typeface="Gill Sans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5906">
                <a:solidFill>
                  <a:schemeClr val="tx1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5906">
                <a:solidFill>
                  <a:schemeClr val="tx1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5906">
                <a:solidFill>
                  <a:schemeClr val="tx1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5906">
                <a:solidFill>
                  <a:schemeClr val="tx1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321457" algn="ctr" rtl="0" fontAlgn="base">
              <a:spcBef>
                <a:spcPct val="0"/>
              </a:spcBef>
              <a:spcAft>
                <a:spcPct val="0"/>
              </a:spcAft>
              <a:defRPr sz="5906">
                <a:solidFill>
                  <a:schemeClr val="tx1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642915" algn="ctr" rtl="0" fontAlgn="base">
              <a:spcBef>
                <a:spcPct val="0"/>
              </a:spcBef>
              <a:spcAft>
                <a:spcPct val="0"/>
              </a:spcAft>
              <a:defRPr sz="5906">
                <a:solidFill>
                  <a:schemeClr val="tx1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964372" algn="ctr" rtl="0" fontAlgn="base">
              <a:spcBef>
                <a:spcPct val="0"/>
              </a:spcBef>
              <a:spcAft>
                <a:spcPct val="0"/>
              </a:spcAft>
              <a:defRPr sz="5906">
                <a:solidFill>
                  <a:schemeClr val="tx1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1285829" algn="ctr" rtl="0" fontAlgn="base">
              <a:spcBef>
                <a:spcPct val="0"/>
              </a:spcBef>
              <a:spcAft>
                <a:spcPct val="0"/>
              </a:spcAft>
              <a:defRPr sz="5906">
                <a:solidFill>
                  <a:schemeClr val="tx1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defTabSz="642915" eaLnBrk="1" hangingPunct="1">
              <a:defRPr/>
            </a:pPr>
            <a:r>
              <a:rPr lang="en-US" altLang="fr-FR" sz="3200" kern="1200">
                <a:solidFill>
                  <a:srgbClr val="FFFFFF"/>
                </a:solidFill>
                <a:latin typeface="Calibri "/>
                <a:cs typeface="Bradley Hand ITC TT-Bold" charset="0"/>
                <a:sym typeface="Bradley Hand ITC TT-Bold" charset="0"/>
              </a:rPr>
              <a:t>What if prey forage in a mosaic of food patches </a:t>
            </a:r>
            <a:br>
              <a:rPr lang="en-US" altLang="fr-FR" sz="3200" kern="1200">
                <a:solidFill>
                  <a:srgbClr val="FFFFFF"/>
                </a:solidFill>
                <a:latin typeface="Calibri "/>
                <a:cs typeface="Bradley Hand ITC TT-Bold" charset="0"/>
                <a:sym typeface="Bradley Hand ITC TT-Bold" charset="0"/>
              </a:rPr>
            </a:br>
            <a:r>
              <a:rPr lang="en-US" altLang="fr-FR" sz="3200" kern="1200">
                <a:solidFill>
                  <a:srgbClr val="FFFFFF"/>
                </a:solidFill>
                <a:latin typeface="Calibri "/>
                <a:cs typeface="Bradley Hand ITC TT-Bold" charset="0"/>
                <a:sym typeface="Bradley Hand ITC TT-Bold" charset="0"/>
              </a:rPr>
              <a:t>in which &gt; 1 resource type is avail</a:t>
            </a:r>
            <a:r>
              <a:rPr lang="en-US" altLang="fr-FR" sz="3600" kern="1200">
                <a:solidFill>
                  <a:srgbClr val="FFFFFF"/>
                </a:solidFill>
                <a:latin typeface="Calibri "/>
                <a:cs typeface="Bradley Hand ITC TT-Bold" charset="0"/>
                <a:sym typeface="Bradley Hand ITC TT-Bold" charset="0"/>
              </a:rPr>
              <a:t>able?</a:t>
            </a:r>
            <a:endParaRPr lang="fr-CA" sz="3600" kern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5930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" grpId="0" animBg="1"/>
      <p:bldP spid="84" grpId="0" animBg="1"/>
      <p:bldP spid="9" grpId="0"/>
      <p:bldP spid="81" grpId="0"/>
      <p:bldP spid="10" grpId="0" animBg="1"/>
      <p:bldP spid="16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 descr="C:\Users\dafor97\Pictures\2011-01-20 Falkland01\Falkland01 425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74" b="38238"/>
          <a:stretch/>
        </p:blipFill>
        <p:spPr bwMode="auto">
          <a:xfrm>
            <a:off x="-540568" y="-218302"/>
            <a:ext cx="9684568" cy="7450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2880370" y="3655578"/>
            <a:ext cx="6048672" cy="1075765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v"/>
            </a:pPr>
            <a:r>
              <a:rPr lang="en-CA" sz="28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CA" sz="2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Choose the option maximizing a currency, given the constraints</a:t>
            </a:r>
            <a:endParaRPr lang="en-CA" sz="26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Titre 3">
            <a:extLst>
              <a:ext uri="{FF2B5EF4-FFF2-40B4-BE49-F238E27FC236}">
                <a16:creationId xmlns:a16="http://schemas.microsoft.com/office/drawing/2014/main" id="{85F09758-5D67-405B-B487-C77B66C13C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5816" y="-99392"/>
            <a:ext cx="6264696" cy="1224136"/>
          </a:xfrm>
        </p:spPr>
        <p:txBody>
          <a:bodyPr>
            <a:noAutofit/>
          </a:bodyPr>
          <a:lstStyle/>
          <a:p>
            <a:r>
              <a:rPr lang="en-CA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Basic elements optimality models</a:t>
            </a:r>
            <a:endParaRPr lang="fr-CA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Espace réservé du contenu 4">
            <a:extLst>
              <a:ext uri="{FF2B5EF4-FFF2-40B4-BE49-F238E27FC236}">
                <a16:creationId xmlns:a16="http://schemas.microsoft.com/office/drawing/2014/main" id="{8780C36F-A822-4A6D-9BFE-D4AFF2AD3CD5}"/>
              </a:ext>
            </a:extLst>
          </p:cNvPr>
          <p:cNvSpPr txBox="1">
            <a:spLocks/>
          </p:cNvSpPr>
          <p:nvPr/>
        </p:nvSpPr>
        <p:spPr>
          <a:xfrm>
            <a:off x="3260773" y="5157192"/>
            <a:ext cx="5832647" cy="1656184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CA" sz="2400" b="1" dirty="0">
                <a:solidFill>
                  <a:srgbClr val="FFFF00"/>
                </a:solidFill>
              </a:rPr>
              <a:t>Marginal value </a:t>
            </a:r>
            <a:r>
              <a:rPr lang="fr-CA" sz="2400" b="1" dirty="0" err="1">
                <a:solidFill>
                  <a:srgbClr val="FFFF00"/>
                </a:solidFill>
              </a:rPr>
              <a:t>theorem</a:t>
            </a:r>
            <a:r>
              <a:rPr lang="fr-CA" sz="2400" b="1" dirty="0">
                <a:solidFill>
                  <a:srgbClr val="FFFF00"/>
                </a:solidFill>
              </a:rPr>
              <a:t>: </a:t>
            </a:r>
            <a:r>
              <a:rPr lang="fr-CA" sz="2400" b="1" dirty="0">
                <a:solidFill>
                  <a:schemeClr val="bg1"/>
                </a:solidFill>
              </a:rPr>
              <a:t>how long to forage in patch </a:t>
            </a:r>
            <a:r>
              <a:rPr lang="fr-CA" sz="1900" b="1" dirty="0">
                <a:solidFill>
                  <a:schemeClr val="bg1"/>
                </a:solidFill>
              </a:rPr>
              <a:t>(</a:t>
            </a:r>
            <a:r>
              <a:rPr lang="fr-CA" sz="1900" b="1" dirty="0" err="1">
                <a:solidFill>
                  <a:schemeClr val="bg1"/>
                </a:solidFill>
              </a:rPr>
              <a:t>Charnov</a:t>
            </a:r>
            <a:r>
              <a:rPr lang="fr-CA" sz="1900" b="1" dirty="0">
                <a:solidFill>
                  <a:schemeClr val="bg1"/>
                </a:solidFill>
              </a:rPr>
              <a:t> 1976)</a:t>
            </a:r>
          </a:p>
          <a:p>
            <a:r>
              <a:rPr lang="fr-CA" sz="2400" b="1" dirty="0" err="1">
                <a:solidFill>
                  <a:srgbClr val="FFFF00"/>
                </a:solidFill>
              </a:rPr>
              <a:t>Contingency</a:t>
            </a:r>
            <a:r>
              <a:rPr lang="fr-CA" sz="2400" b="1" dirty="0">
                <a:solidFill>
                  <a:srgbClr val="FFFF00"/>
                </a:solidFill>
              </a:rPr>
              <a:t> model </a:t>
            </a:r>
            <a:r>
              <a:rPr lang="fr-CA" sz="2400" b="1" dirty="0">
                <a:solidFill>
                  <a:schemeClr val="bg1"/>
                </a:solidFill>
              </a:rPr>
              <a:t>of optimal </a:t>
            </a:r>
            <a:r>
              <a:rPr lang="fr-CA" sz="2400" b="1" dirty="0" err="1">
                <a:solidFill>
                  <a:schemeClr val="bg1"/>
                </a:solidFill>
              </a:rPr>
              <a:t>diet</a:t>
            </a:r>
            <a:r>
              <a:rPr lang="fr-CA" sz="2400" b="1" dirty="0">
                <a:solidFill>
                  <a:schemeClr val="bg1"/>
                </a:solidFill>
              </a:rPr>
              <a:t>: </a:t>
            </a:r>
            <a:r>
              <a:rPr lang="fr-CA" sz="2400" b="1" dirty="0" err="1">
                <a:solidFill>
                  <a:schemeClr val="bg1"/>
                </a:solidFill>
              </a:rPr>
              <a:t>what</a:t>
            </a:r>
            <a:r>
              <a:rPr lang="fr-CA" sz="2400" b="1" dirty="0">
                <a:solidFill>
                  <a:schemeClr val="bg1"/>
                </a:solidFill>
              </a:rPr>
              <a:t> </a:t>
            </a:r>
            <a:r>
              <a:rPr lang="fr-CA" sz="2400" b="1" dirty="0" err="1">
                <a:solidFill>
                  <a:schemeClr val="bg1"/>
                </a:solidFill>
              </a:rPr>
              <a:t>should</a:t>
            </a:r>
            <a:r>
              <a:rPr lang="fr-CA" sz="2400" b="1" dirty="0">
                <a:solidFill>
                  <a:schemeClr val="bg1"/>
                </a:solidFill>
              </a:rPr>
              <a:t> </a:t>
            </a:r>
            <a:r>
              <a:rPr lang="fr-CA" sz="2400" b="1" dirty="0" err="1">
                <a:solidFill>
                  <a:schemeClr val="bg1"/>
                </a:solidFill>
              </a:rPr>
              <a:t>be</a:t>
            </a:r>
            <a:r>
              <a:rPr lang="fr-CA" sz="2400" b="1" dirty="0">
                <a:solidFill>
                  <a:schemeClr val="bg1"/>
                </a:solidFill>
              </a:rPr>
              <a:t> </a:t>
            </a:r>
            <a:r>
              <a:rPr lang="fr-CA" sz="2400" b="1" dirty="0" err="1">
                <a:solidFill>
                  <a:schemeClr val="bg1"/>
                </a:solidFill>
              </a:rPr>
              <a:t>consumed</a:t>
            </a:r>
            <a:r>
              <a:rPr lang="fr-CA" sz="1900" b="1" dirty="0">
                <a:solidFill>
                  <a:schemeClr val="bg1"/>
                </a:solidFill>
              </a:rPr>
              <a:t> (</a:t>
            </a:r>
            <a:r>
              <a:rPr lang="en-US" sz="1900" b="1" dirty="0">
                <a:solidFill>
                  <a:schemeClr val="bg1"/>
                </a:solidFill>
              </a:rPr>
              <a:t>MacArthur &amp; </a:t>
            </a:r>
            <a:r>
              <a:rPr lang="en-US" sz="1900" b="1" dirty="0" err="1">
                <a:solidFill>
                  <a:schemeClr val="bg1"/>
                </a:solidFill>
              </a:rPr>
              <a:t>Pianka</a:t>
            </a:r>
            <a:r>
              <a:rPr lang="en-US" sz="1900" b="1" dirty="0">
                <a:solidFill>
                  <a:schemeClr val="bg1"/>
                </a:solidFill>
              </a:rPr>
              <a:t> 1966</a:t>
            </a:r>
            <a:r>
              <a:rPr lang="fr-CA" sz="1900" b="1" dirty="0">
                <a:solidFill>
                  <a:schemeClr val="bg1"/>
                </a:solidFill>
              </a:rPr>
              <a:t>)</a:t>
            </a:r>
            <a:endParaRPr lang="fr-CA" sz="2400" b="1" dirty="0">
              <a:solidFill>
                <a:schemeClr val="bg1"/>
              </a:solidFill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4762C2DB-7715-4900-9FB5-0D93DC5E8B27}"/>
              </a:ext>
            </a:extLst>
          </p:cNvPr>
          <p:cNvSpPr txBox="1"/>
          <p:nvPr/>
        </p:nvSpPr>
        <p:spPr>
          <a:xfrm>
            <a:off x="3257550" y="4633972"/>
            <a:ext cx="775114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2800" b="1" dirty="0">
                <a:solidFill>
                  <a:srgbClr val="FFFF00"/>
                </a:solidFill>
              </a:rPr>
              <a:t>Among the most influential models: </a:t>
            </a:r>
          </a:p>
        </p:txBody>
      </p:sp>
    </p:spTree>
    <p:extLst>
      <p:ext uri="{BB962C8B-B14F-4D97-AF65-F5344CB8AC3E}">
        <p14:creationId xmlns:p14="http://schemas.microsoft.com/office/powerpoint/2010/main" val="41814695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79" name="ZoneTexte 178">
                <a:extLst>
                  <a:ext uri="{FF2B5EF4-FFF2-40B4-BE49-F238E27FC236}">
                    <a16:creationId xmlns:a16="http://schemas.microsoft.com/office/drawing/2014/main" id="{F7284837-8B2F-41B5-A322-5A3064D57A8A}"/>
                  </a:ext>
                </a:extLst>
              </p:cNvPr>
              <p:cNvSpPr txBox="1"/>
              <p:nvPr/>
            </p:nvSpPr>
            <p:spPr>
              <a:xfrm>
                <a:off x="4051250" y="5764545"/>
                <a:ext cx="2238954" cy="54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/>
                <a:r>
                  <a:rPr kumimoji="0" lang="fr-CA" sz="24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Gill Sans"/>
                  </a:rPr>
                  <a:t>g</a:t>
                </a:r>
                <a:r>
                  <a:rPr kumimoji="0" lang="fr-CA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Gill Sans"/>
                  </a:rPr>
                  <a:t>(</a:t>
                </a:r>
                <a:r>
                  <a:rPr kumimoji="0" lang="fr-CA" sz="24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Gill Sans"/>
                  </a:rPr>
                  <a:t>t</a:t>
                </a:r>
                <a:r>
                  <a:rPr kumimoji="0" lang="fr-CA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Gill Sans"/>
                  </a:rPr>
                  <a:t>*)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kumimoji="0" lang="en-CA" sz="2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kumimoji="0" lang="fr-CA" sz="2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kumimoji="0" lang="fr-CA" sz="2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kumimoji="0" lang="fr-CA" sz="2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kumimoji="0" lang="fr-CA" sz="2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  <m:e>
                        <m:sSubSup>
                          <m:sSubSupPr>
                            <m:ctrlPr>
                              <a:rPr lang="fr-CA" sz="28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fr-CA" sz="28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fr-CA" sz="28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  <m:sup>
                            <m:r>
                              <a:rPr lang="fr-CA" sz="28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</m:e>
                    </m:nary>
                  </m:oMath>
                </a14:m>
                <a:endParaRPr kumimoji="0" lang="fr-CA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ill Sans"/>
                </a:endParaRPr>
              </a:p>
            </p:txBody>
          </p:sp>
        </mc:Choice>
        <mc:Fallback xmlns="">
          <p:sp>
            <p:nvSpPr>
              <p:cNvPr id="179" name="ZoneTexte 178">
                <a:extLst>
                  <a:ext uri="{FF2B5EF4-FFF2-40B4-BE49-F238E27FC236}">
                    <a16:creationId xmlns:a16="http://schemas.microsoft.com/office/drawing/2014/main" id="{F7284837-8B2F-41B5-A322-5A3064D57A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1250" y="5764545"/>
                <a:ext cx="2238954" cy="544775"/>
              </a:xfrm>
              <a:prstGeom prst="rect">
                <a:avLst/>
              </a:prstGeom>
              <a:blipFill>
                <a:blip r:embed="rId9"/>
                <a:stretch>
                  <a:fillRect l="-4360" b="-22472"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e 3">
            <a:extLst>
              <a:ext uri="{FF2B5EF4-FFF2-40B4-BE49-F238E27FC236}">
                <a16:creationId xmlns:a16="http://schemas.microsoft.com/office/drawing/2014/main" id="{E1CB396F-2301-40BC-88BC-E7953069EE18}"/>
              </a:ext>
            </a:extLst>
          </p:cNvPr>
          <p:cNvGrpSpPr/>
          <p:nvPr/>
        </p:nvGrpSpPr>
        <p:grpSpPr>
          <a:xfrm>
            <a:off x="1979712" y="1402262"/>
            <a:ext cx="1150243" cy="1090634"/>
            <a:chOff x="4572000" y="4437112"/>
            <a:chExt cx="1800200" cy="1728192"/>
          </a:xfrm>
        </p:grpSpPr>
        <p:sp>
          <p:nvSpPr>
            <p:cNvPr id="14" name="Ellipse 13">
              <a:extLst>
                <a:ext uri="{FF2B5EF4-FFF2-40B4-BE49-F238E27FC236}">
                  <a16:creationId xmlns:a16="http://schemas.microsoft.com/office/drawing/2014/main" id="{1E5B38D6-17E6-4EBF-8AC6-1D2EE2A577CB}"/>
                </a:ext>
              </a:extLst>
            </p:cNvPr>
            <p:cNvSpPr/>
            <p:nvPr/>
          </p:nvSpPr>
          <p:spPr bwMode="auto">
            <a:xfrm>
              <a:off x="4572000" y="4437112"/>
              <a:ext cx="1800200" cy="1728192"/>
            </a:xfrm>
            <a:prstGeom prst="ellipse">
              <a:avLst/>
            </a:prstGeom>
            <a:blipFill dpi="0" rotWithShape="0">
              <a:blip r:embed="rId10"/>
              <a:srcRect/>
              <a:tile tx="0" ty="0" sx="100000" sy="100000" flip="none" algn="tl"/>
            </a:blip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33" name="Ellipse 32">
              <a:extLst>
                <a:ext uri="{FF2B5EF4-FFF2-40B4-BE49-F238E27FC236}">
                  <a16:creationId xmlns:a16="http://schemas.microsoft.com/office/drawing/2014/main" id="{5A56D721-B89A-4AEB-B967-194C2DD4CF94}"/>
                </a:ext>
              </a:extLst>
            </p:cNvPr>
            <p:cNvSpPr/>
            <p:nvPr/>
          </p:nvSpPr>
          <p:spPr bwMode="auto">
            <a:xfrm rot="13187553">
              <a:off x="5000923" y="5042580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34" name="Ellipse 33">
              <a:extLst>
                <a:ext uri="{FF2B5EF4-FFF2-40B4-BE49-F238E27FC236}">
                  <a16:creationId xmlns:a16="http://schemas.microsoft.com/office/drawing/2014/main" id="{203507A4-F3AF-4C39-B4BA-3D2D5FF09F95}"/>
                </a:ext>
              </a:extLst>
            </p:cNvPr>
            <p:cNvSpPr/>
            <p:nvPr/>
          </p:nvSpPr>
          <p:spPr bwMode="auto">
            <a:xfrm rot="13187553">
              <a:off x="5944240" y="5462878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35" name="Ellipse 34">
              <a:extLst>
                <a:ext uri="{FF2B5EF4-FFF2-40B4-BE49-F238E27FC236}">
                  <a16:creationId xmlns:a16="http://schemas.microsoft.com/office/drawing/2014/main" id="{FB3C6A80-EE9D-4185-8A58-F5FF1B11D89D}"/>
                </a:ext>
              </a:extLst>
            </p:cNvPr>
            <p:cNvSpPr/>
            <p:nvPr/>
          </p:nvSpPr>
          <p:spPr bwMode="auto">
            <a:xfrm rot="13187553">
              <a:off x="4961444" y="5690652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36" name="Ellipse 35">
              <a:extLst>
                <a:ext uri="{FF2B5EF4-FFF2-40B4-BE49-F238E27FC236}">
                  <a16:creationId xmlns:a16="http://schemas.microsoft.com/office/drawing/2014/main" id="{DA1A34DE-7495-49A3-93D5-017EA705BCD0}"/>
                </a:ext>
              </a:extLst>
            </p:cNvPr>
            <p:cNvSpPr/>
            <p:nvPr/>
          </p:nvSpPr>
          <p:spPr bwMode="auto">
            <a:xfrm rot="13187553">
              <a:off x="5465516" y="5714855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37" name="Ellipse 36">
              <a:extLst>
                <a:ext uri="{FF2B5EF4-FFF2-40B4-BE49-F238E27FC236}">
                  <a16:creationId xmlns:a16="http://schemas.microsoft.com/office/drawing/2014/main" id="{17C61FFF-CF81-439D-AB7C-C7A14056AC3B}"/>
                </a:ext>
              </a:extLst>
            </p:cNvPr>
            <p:cNvSpPr/>
            <p:nvPr/>
          </p:nvSpPr>
          <p:spPr bwMode="auto">
            <a:xfrm rot="19632565">
              <a:off x="5592568" y="5112705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38" name="Ellipse 37">
              <a:extLst>
                <a:ext uri="{FF2B5EF4-FFF2-40B4-BE49-F238E27FC236}">
                  <a16:creationId xmlns:a16="http://schemas.microsoft.com/office/drawing/2014/main" id="{93E4956F-FC51-462D-B40F-6B6CBA6D7CBF}"/>
                </a:ext>
              </a:extLst>
            </p:cNvPr>
            <p:cNvSpPr/>
            <p:nvPr/>
          </p:nvSpPr>
          <p:spPr bwMode="auto">
            <a:xfrm rot="19632565">
              <a:off x="5988628" y="5137841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39" name="Ellipse 38">
              <a:extLst>
                <a:ext uri="{FF2B5EF4-FFF2-40B4-BE49-F238E27FC236}">
                  <a16:creationId xmlns:a16="http://schemas.microsoft.com/office/drawing/2014/main" id="{7650510A-04AF-4A9F-8F20-7B2B8D054162}"/>
                </a:ext>
              </a:extLst>
            </p:cNvPr>
            <p:cNvSpPr/>
            <p:nvPr/>
          </p:nvSpPr>
          <p:spPr bwMode="auto">
            <a:xfrm rot="16556218">
              <a:off x="4723078" y="5446740"/>
              <a:ext cx="144000" cy="144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40" name="Ellipse 39">
              <a:extLst>
                <a:ext uri="{FF2B5EF4-FFF2-40B4-BE49-F238E27FC236}">
                  <a16:creationId xmlns:a16="http://schemas.microsoft.com/office/drawing/2014/main" id="{504C5C2D-56CA-4CAE-98BE-4C2CDEE36935}"/>
                </a:ext>
              </a:extLst>
            </p:cNvPr>
            <p:cNvSpPr/>
            <p:nvPr/>
          </p:nvSpPr>
          <p:spPr bwMode="auto">
            <a:xfrm rot="16556218">
              <a:off x="5443174" y="5347380"/>
              <a:ext cx="144000" cy="144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41" name="Ellipse 40">
              <a:extLst>
                <a:ext uri="{FF2B5EF4-FFF2-40B4-BE49-F238E27FC236}">
                  <a16:creationId xmlns:a16="http://schemas.microsoft.com/office/drawing/2014/main" id="{CFAD4D3C-2B05-4E00-884A-4802C0AB929C}"/>
                </a:ext>
              </a:extLst>
            </p:cNvPr>
            <p:cNvSpPr/>
            <p:nvPr/>
          </p:nvSpPr>
          <p:spPr bwMode="auto">
            <a:xfrm rot="16556218">
              <a:off x="4943456" y="4703600"/>
              <a:ext cx="144000" cy="144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42" name="Ellipse 41">
              <a:extLst>
                <a:ext uri="{FF2B5EF4-FFF2-40B4-BE49-F238E27FC236}">
                  <a16:creationId xmlns:a16="http://schemas.microsoft.com/office/drawing/2014/main" id="{2E5EB09D-8B7E-4A51-8D0D-5E36F32AB520}"/>
                </a:ext>
              </a:extLst>
            </p:cNvPr>
            <p:cNvSpPr/>
            <p:nvPr/>
          </p:nvSpPr>
          <p:spPr bwMode="auto">
            <a:xfrm rot="16556218">
              <a:off x="5339516" y="4728736"/>
              <a:ext cx="144000" cy="144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43" name="Ellipse 42">
              <a:extLst>
                <a:ext uri="{FF2B5EF4-FFF2-40B4-BE49-F238E27FC236}">
                  <a16:creationId xmlns:a16="http://schemas.microsoft.com/office/drawing/2014/main" id="{D5FEB3DB-6DB7-4A40-83E3-FAD246624099}"/>
                </a:ext>
              </a:extLst>
            </p:cNvPr>
            <p:cNvSpPr/>
            <p:nvPr/>
          </p:nvSpPr>
          <p:spPr bwMode="auto">
            <a:xfrm rot="1401230">
              <a:off x="5314723" y="5516865"/>
              <a:ext cx="144000" cy="144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44" name="Ellipse 43">
              <a:extLst>
                <a:ext uri="{FF2B5EF4-FFF2-40B4-BE49-F238E27FC236}">
                  <a16:creationId xmlns:a16="http://schemas.microsoft.com/office/drawing/2014/main" id="{07C36625-5F11-4936-8833-642E626104A2}"/>
                </a:ext>
              </a:extLst>
            </p:cNvPr>
            <p:cNvSpPr/>
            <p:nvPr/>
          </p:nvSpPr>
          <p:spPr bwMode="auto">
            <a:xfrm rot="1401230">
              <a:off x="5710783" y="5290241"/>
              <a:ext cx="144000" cy="144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45" name="Ellipse 44">
              <a:extLst>
                <a:ext uri="{FF2B5EF4-FFF2-40B4-BE49-F238E27FC236}">
                  <a16:creationId xmlns:a16="http://schemas.microsoft.com/office/drawing/2014/main" id="{BEABE2D5-2D86-4AD6-B9EA-2E8FF97E2C62}"/>
                </a:ext>
              </a:extLst>
            </p:cNvPr>
            <p:cNvSpPr/>
            <p:nvPr/>
          </p:nvSpPr>
          <p:spPr bwMode="auto">
            <a:xfrm rot="19091771">
              <a:off x="5157677" y="4911519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46" name="Ellipse 45">
              <a:extLst>
                <a:ext uri="{FF2B5EF4-FFF2-40B4-BE49-F238E27FC236}">
                  <a16:creationId xmlns:a16="http://schemas.microsoft.com/office/drawing/2014/main" id="{D8AAC036-C075-446C-97A1-1CFB649C2C22}"/>
                </a:ext>
              </a:extLst>
            </p:cNvPr>
            <p:cNvSpPr/>
            <p:nvPr/>
          </p:nvSpPr>
          <p:spPr bwMode="auto">
            <a:xfrm rot="19091771">
              <a:off x="5877773" y="5741313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47" name="Ellipse 46">
              <a:extLst>
                <a:ext uri="{FF2B5EF4-FFF2-40B4-BE49-F238E27FC236}">
                  <a16:creationId xmlns:a16="http://schemas.microsoft.com/office/drawing/2014/main" id="{5655D4A8-B77C-40A5-B7F5-BE01A752E65C}"/>
                </a:ext>
              </a:extLst>
            </p:cNvPr>
            <p:cNvSpPr/>
            <p:nvPr/>
          </p:nvSpPr>
          <p:spPr bwMode="auto">
            <a:xfrm rot="3936783">
              <a:off x="5526101" y="4713746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48" name="Ellipse 47">
              <a:extLst>
                <a:ext uri="{FF2B5EF4-FFF2-40B4-BE49-F238E27FC236}">
                  <a16:creationId xmlns:a16="http://schemas.microsoft.com/office/drawing/2014/main" id="{53ADA02B-5B8C-414A-93A4-E41C1D62655D}"/>
                </a:ext>
              </a:extLst>
            </p:cNvPr>
            <p:cNvSpPr/>
            <p:nvPr/>
          </p:nvSpPr>
          <p:spPr bwMode="auto">
            <a:xfrm rot="7305448">
              <a:off x="5248256" y="5795300"/>
              <a:ext cx="144000" cy="144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49" name="Ellipse 48">
              <a:extLst>
                <a:ext uri="{FF2B5EF4-FFF2-40B4-BE49-F238E27FC236}">
                  <a16:creationId xmlns:a16="http://schemas.microsoft.com/office/drawing/2014/main" id="{16DAABE3-C425-4D85-A062-F026EC7CACF3}"/>
                </a:ext>
              </a:extLst>
            </p:cNvPr>
            <p:cNvSpPr/>
            <p:nvPr/>
          </p:nvSpPr>
          <p:spPr bwMode="auto">
            <a:xfrm rot="7305448">
              <a:off x="5644316" y="4891282"/>
              <a:ext cx="144000" cy="144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grpSp>
        <p:nvGrpSpPr>
          <p:cNvPr id="51" name="Groupe 50">
            <a:extLst>
              <a:ext uri="{FF2B5EF4-FFF2-40B4-BE49-F238E27FC236}">
                <a16:creationId xmlns:a16="http://schemas.microsoft.com/office/drawing/2014/main" id="{0A7D76EA-3650-457E-9BA9-A59A75ECA75C}"/>
              </a:ext>
            </a:extLst>
          </p:cNvPr>
          <p:cNvGrpSpPr/>
          <p:nvPr/>
        </p:nvGrpSpPr>
        <p:grpSpPr>
          <a:xfrm rot="3599910">
            <a:off x="3988172" y="1504836"/>
            <a:ext cx="1136077" cy="1104234"/>
            <a:chOff x="4572000" y="4437112"/>
            <a:chExt cx="1800200" cy="1728192"/>
          </a:xfrm>
        </p:grpSpPr>
        <p:sp>
          <p:nvSpPr>
            <p:cNvPr id="52" name="Ellipse 51">
              <a:extLst>
                <a:ext uri="{FF2B5EF4-FFF2-40B4-BE49-F238E27FC236}">
                  <a16:creationId xmlns:a16="http://schemas.microsoft.com/office/drawing/2014/main" id="{AAFA9A07-FA48-4AA3-968A-FC763054B1F5}"/>
                </a:ext>
              </a:extLst>
            </p:cNvPr>
            <p:cNvSpPr/>
            <p:nvPr/>
          </p:nvSpPr>
          <p:spPr bwMode="auto">
            <a:xfrm>
              <a:off x="4572000" y="4437112"/>
              <a:ext cx="1800200" cy="1728192"/>
            </a:xfrm>
            <a:prstGeom prst="ellipse">
              <a:avLst/>
            </a:prstGeom>
            <a:blipFill dpi="0" rotWithShape="0">
              <a:blip r:embed="rId10"/>
              <a:srcRect/>
              <a:tile tx="0" ty="0" sx="100000" sy="100000" flip="none" algn="tl"/>
            </a:blip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53" name="Ellipse 52">
              <a:extLst>
                <a:ext uri="{FF2B5EF4-FFF2-40B4-BE49-F238E27FC236}">
                  <a16:creationId xmlns:a16="http://schemas.microsoft.com/office/drawing/2014/main" id="{58EC4F66-144D-471A-BBE8-9576A89E600C}"/>
                </a:ext>
              </a:extLst>
            </p:cNvPr>
            <p:cNvSpPr/>
            <p:nvPr/>
          </p:nvSpPr>
          <p:spPr bwMode="auto">
            <a:xfrm rot="13187553">
              <a:off x="5000923" y="5042580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54" name="Ellipse 53">
              <a:extLst>
                <a:ext uri="{FF2B5EF4-FFF2-40B4-BE49-F238E27FC236}">
                  <a16:creationId xmlns:a16="http://schemas.microsoft.com/office/drawing/2014/main" id="{2AC6AAB3-4B50-485D-A41B-C18666AE379F}"/>
                </a:ext>
              </a:extLst>
            </p:cNvPr>
            <p:cNvSpPr/>
            <p:nvPr/>
          </p:nvSpPr>
          <p:spPr bwMode="auto">
            <a:xfrm rot="13187553">
              <a:off x="5944240" y="5462878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55" name="Ellipse 54">
              <a:extLst>
                <a:ext uri="{FF2B5EF4-FFF2-40B4-BE49-F238E27FC236}">
                  <a16:creationId xmlns:a16="http://schemas.microsoft.com/office/drawing/2014/main" id="{6CD14EB1-BB38-4608-9AC9-678F046A7979}"/>
                </a:ext>
              </a:extLst>
            </p:cNvPr>
            <p:cNvSpPr/>
            <p:nvPr/>
          </p:nvSpPr>
          <p:spPr bwMode="auto">
            <a:xfrm rot="13187553">
              <a:off x="4961444" y="5690652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56" name="Ellipse 55">
              <a:extLst>
                <a:ext uri="{FF2B5EF4-FFF2-40B4-BE49-F238E27FC236}">
                  <a16:creationId xmlns:a16="http://schemas.microsoft.com/office/drawing/2014/main" id="{51B1CB90-694F-4341-B373-96CD0AF31BE1}"/>
                </a:ext>
              </a:extLst>
            </p:cNvPr>
            <p:cNvSpPr/>
            <p:nvPr/>
          </p:nvSpPr>
          <p:spPr bwMode="auto">
            <a:xfrm rot="13187553">
              <a:off x="5465516" y="5714855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57" name="Ellipse 56">
              <a:extLst>
                <a:ext uri="{FF2B5EF4-FFF2-40B4-BE49-F238E27FC236}">
                  <a16:creationId xmlns:a16="http://schemas.microsoft.com/office/drawing/2014/main" id="{64BBCCB6-E534-43D3-9054-316EBA2A3798}"/>
                </a:ext>
              </a:extLst>
            </p:cNvPr>
            <p:cNvSpPr/>
            <p:nvPr/>
          </p:nvSpPr>
          <p:spPr bwMode="auto">
            <a:xfrm rot="19632565">
              <a:off x="5592568" y="5112705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58" name="Ellipse 57">
              <a:extLst>
                <a:ext uri="{FF2B5EF4-FFF2-40B4-BE49-F238E27FC236}">
                  <a16:creationId xmlns:a16="http://schemas.microsoft.com/office/drawing/2014/main" id="{63BAAE5E-7C85-4DE3-9D0D-02BF8E38343E}"/>
                </a:ext>
              </a:extLst>
            </p:cNvPr>
            <p:cNvSpPr/>
            <p:nvPr/>
          </p:nvSpPr>
          <p:spPr bwMode="auto">
            <a:xfrm rot="19632565">
              <a:off x="5988628" y="5137841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59" name="Ellipse 58">
              <a:extLst>
                <a:ext uri="{FF2B5EF4-FFF2-40B4-BE49-F238E27FC236}">
                  <a16:creationId xmlns:a16="http://schemas.microsoft.com/office/drawing/2014/main" id="{321C982C-E9AD-4AAE-85BF-088A0D605A09}"/>
                </a:ext>
              </a:extLst>
            </p:cNvPr>
            <p:cNvSpPr/>
            <p:nvPr/>
          </p:nvSpPr>
          <p:spPr bwMode="auto">
            <a:xfrm rot="16556218">
              <a:off x="4723078" y="5446740"/>
              <a:ext cx="144000" cy="144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60" name="Ellipse 59">
              <a:extLst>
                <a:ext uri="{FF2B5EF4-FFF2-40B4-BE49-F238E27FC236}">
                  <a16:creationId xmlns:a16="http://schemas.microsoft.com/office/drawing/2014/main" id="{3F82B8FD-B0FB-4C8E-BC9A-49EC8E54A440}"/>
                </a:ext>
              </a:extLst>
            </p:cNvPr>
            <p:cNvSpPr/>
            <p:nvPr/>
          </p:nvSpPr>
          <p:spPr bwMode="auto">
            <a:xfrm rot="16556218">
              <a:off x="5443174" y="5347380"/>
              <a:ext cx="144000" cy="144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65" name="Ellipse 64">
              <a:extLst>
                <a:ext uri="{FF2B5EF4-FFF2-40B4-BE49-F238E27FC236}">
                  <a16:creationId xmlns:a16="http://schemas.microsoft.com/office/drawing/2014/main" id="{F88F1E0A-FD98-449E-BCCB-80AA6827D442}"/>
                </a:ext>
              </a:extLst>
            </p:cNvPr>
            <p:cNvSpPr/>
            <p:nvPr/>
          </p:nvSpPr>
          <p:spPr bwMode="auto">
            <a:xfrm rot="16556218">
              <a:off x="4943456" y="4703600"/>
              <a:ext cx="144000" cy="144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66" name="Ellipse 65">
              <a:extLst>
                <a:ext uri="{FF2B5EF4-FFF2-40B4-BE49-F238E27FC236}">
                  <a16:creationId xmlns:a16="http://schemas.microsoft.com/office/drawing/2014/main" id="{4C64638C-FD96-45A0-8C22-306C2ADCBB0D}"/>
                </a:ext>
              </a:extLst>
            </p:cNvPr>
            <p:cNvSpPr/>
            <p:nvPr/>
          </p:nvSpPr>
          <p:spPr bwMode="auto">
            <a:xfrm rot="16556218">
              <a:off x="5339516" y="4728736"/>
              <a:ext cx="144000" cy="144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67" name="Ellipse 66">
              <a:extLst>
                <a:ext uri="{FF2B5EF4-FFF2-40B4-BE49-F238E27FC236}">
                  <a16:creationId xmlns:a16="http://schemas.microsoft.com/office/drawing/2014/main" id="{50F9B18D-F80F-4014-B947-19951A839B64}"/>
                </a:ext>
              </a:extLst>
            </p:cNvPr>
            <p:cNvSpPr/>
            <p:nvPr/>
          </p:nvSpPr>
          <p:spPr bwMode="auto">
            <a:xfrm rot="1401230">
              <a:off x="5314723" y="5516865"/>
              <a:ext cx="144000" cy="144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68" name="Ellipse 67">
              <a:extLst>
                <a:ext uri="{FF2B5EF4-FFF2-40B4-BE49-F238E27FC236}">
                  <a16:creationId xmlns:a16="http://schemas.microsoft.com/office/drawing/2014/main" id="{41E8861D-FF8A-4CE6-8911-FF0A8342DD39}"/>
                </a:ext>
              </a:extLst>
            </p:cNvPr>
            <p:cNvSpPr/>
            <p:nvPr/>
          </p:nvSpPr>
          <p:spPr bwMode="auto">
            <a:xfrm rot="1401230">
              <a:off x="5710783" y="5290241"/>
              <a:ext cx="144000" cy="144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69" name="Ellipse 68">
              <a:extLst>
                <a:ext uri="{FF2B5EF4-FFF2-40B4-BE49-F238E27FC236}">
                  <a16:creationId xmlns:a16="http://schemas.microsoft.com/office/drawing/2014/main" id="{E473D80F-A37A-4BF7-A1FF-75B6DFF71D7F}"/>
                </a:ext>
              </a:extLst>
            </p:cNvPr>
            <p:cNvSpPr/>
            <p:nvPr/>
          </p:nvSpPr>
          <p:spPr bwMode="auto">
            <a:xfrm rot="19091771">
              <a:off x="5157677" y="4911519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70" name="Ellipse 69">
              <a:extLst>
                <a:ext uri="{FF2B5EF4-FFF2-40B4-BE49-F238E27FC236}">
                  <a16:creationId xmlns:a16="http://schemas.microsoft.com/office/drawing/2014/main" id="{8B23B4AE-97AF-4EEF-A6B5-4BCCD9DD654A}"/>
                </a:ext>
              </a:extLst>
            </p:cNvPr>
            <p:cNvSpPr/>
            <p:nvPr/>
          </p:nvSpPr>
          <p:spPr bwMode="auto">
            <a:xfrm rot="19091771">
              <a:off x="5877773" y="5741313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71" name="Ellipse 70">
              <a:extLst>
                <a:ext uri="{FF2B5EF4-FFF2-40B4-BE49-F238E27FC236}">
                  <a16:creationId xmlns:a16="http://schemas.microsoft.com/office/drawing/2014/main" id="{85308B9B-C6D9-4E26-84B4-316BEBA5C5B7}"/>
                </a:ext>
              </a:extLst>
            </p:cNvPr>
            <p:cNvSpPr/>
            <p:nvPr/>
          </p:nvSpPr>
          <p:spPr bwMode="auto">
            <a:xfrm rot="3936783">
              <a:off x="5526101" y="4713746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72" name="Ellipse 71">
              <a:extLst>
                <a:ext uri="{FF2B5EF4-FFF2-40B4-BE49-F238E27FC236}">
                  <a16:creationId xmlns:a16="http://schemas.microsoft.com/office/drawing/2014/main" id="{B955DA1D-0643-403F-81CB-F3D8D88C327C}"/>
                </a:ext>
              </a:extLst>
            </p:cNvPr>
            <p:cNvSpPr/>
            <p:nvPr/>
          </p:nvSpPr>
          <p:spPr bwMode="auto">
            <a:xfrm rot="7305448">
              <a:off x="5248256" y="5795300"/>
              <a:ext cx="144000" cy="144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73" name="Ellipse 72">
              <a:extLst>
                <a:ext uri="{FF2B5EF4-FFF2-40B4-BE49-F238E27FC236}">
                  <a16:creationId xmlns:a16="http://schemas.microsoft.com/office/drawing/2014/main" id="{24BE2F93-B7BA-4F0F-90AA-9D53C41A36A0}"/>
                </a:ext>
              </a:extLst>
            </p:cNvPr>
            <p:cNvSpPr/>
            <p:nvPr/>
          </p:nvSpPr>
          <p:spPr bwMode="auto">
            <a:xfrm rot="7305448">
              <a:off x="5644316" y="4891282"/>
              <a:ext cx="144000" cy="144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grpSp>
        <p:nvGrpSpPr>
          <p:cNvPr id="95" name="Groupe 94">
            <a:extLst>
              <a:ext uri="{FF2B5EF4-FFF2-40B4-BE49-F238E27FC236}">
                <a16:creationId xmlns:a16="http://schemas.microsoft.com/office/drawing/2014/main" id="{D20E488B-D188-4166-B72F-CFFD0BB1ACCD}"/>
              </a:ext>
            </a:extLst>
          </p:cNvPr>
          <p:cNvGrpSpPr/>
          <p:nvPr/>
        </p:nvGrpSpPr>
        <p:grpSpPr>
          <a:xfrm>
            <a:off x="467544" y="2135206"/>
            <a:ext cx="1150243" cy="1090634"/>
            <a:chOff x="1691680" y="4365104"/>
            <a:chExt cx="1800200" cy="1728192"/>
          </a:xfrm>
        </p:grpSpPr>
        <p:sp>
          <p:nvSpPr>
            <p:cNvPr id="96" name="Ellipse 95">
              <a:extLst>
                <a:ext uri="{FF2B5EF4-FFF2-40B4-BE49-F238E27FC236}">
                  <a16:creationId xmlns:a16="http://schemas.microsoft.com/office/drawing/2014/main" id="{92288761-AFA8-4CEC-B573-1E443829A761}"/>
                </a:ext>
              </a:extLst>
            </p:cNvPr>
            <p:cNvSpPr/>
            <p:nvPr/>
          </p:nvSpPr>
          <p:spPr bwMode="auto">
            <a:xfrm>
              <a:off x="1691680" y="4365104"/>
              <a:ext cx="1800200" cy="1728192"/>
            </a:xfrm>
            <a:prstGeom prst="ellipse">
              <a:avLst/>
            </a:prstGeom>
            <a:blipFill dpi="0" rotWithShape="0">
              <a:blip r:embed="rId10"/>
              <a:srcRect/>
              <a:tile tx="0" ty="0" sx="100000" sy="100000" flip="none" algn="tl"/>
            </a:blip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97" name="Ellipse 96">
              <a:extLst>
                <a:ext uri="{FF2B5EF4-FFF2-40B4-BE49-F238E27FC236}">
                  <a16:creationId xmlns:a16="http://schemas.microsoft.com/office/drawing/2014/main" id="{0FB789B3-40AE-4432-A960-7C075125826D}"/>
                </a:ext>
              </a:extLst>
            </p:cNvPr>
            <p:cNvSpPr/>
            <p:nvPr/>
          </p:nvSpPr>
          <p:spPr bwMode="auto">
            <a:xfrm>
              <a:off x="2051720" y="4725144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98" name="Ellipse 97">
              <a:extLst>
                <a:ext uri="{FF2B5EF4-FFF2-40B4-BE49-F238E27FC236}">
                  <a16:creationId xmlns:a16="http://schemas.microsoft.com/office/drawing/2014/main" id="{B3CF5830-D357-4BF0-A858-759B78A25DCB}"/>
                </a:ext>
              </a:extLst>
            </p:cNvPr>
            <p:cNvSpPr/>
            <p:nvPr/>
          </p:nvSpPr>
          <p:spPr bwMode="auto">
            <a:xfrm>
              <a:off x="2771816" y="4877544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99" name="Ellipse 98">
              <a:extLst>
                <a:ext uri="{FF2B5EF4-FFF2-40B4-BE49-F238E27FC236}">
                  <a16:creationId xmlns:a16="http://schemas.microsoft.com/office/drawing/2014/main" id="{42E9093D-4D1F-47B6-A60C-63EC86B41E16}"/>
                </a:ext>
              </a:extLst>
            </p:cNvPr>
            <p:cNvSpPr/>
            <p:nvPr/>
          </p:nvSpPr>
          <p:spPr bwMode="auto">
            <a:xfrm>
              <a:off x="2267744" y="5157208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00" name="Ellipse 99">
              <a:extLst>
                <a:ext uri="{FF2B5EF4-FFF2-40B4-BE49-F238E27FC236}">
                  <a16:creationId xmlns:a16="http://schemas.microsoft.com/office/drawing/2014/main" id="{67814095-E1A5-4480-A97A-FCF86B8B5492}"/>
                </a:ext>
              </a:extLst>
            </p:cNvPr>
            <p:cNvSpPr/>
            <p:nvPr/>
          </p:nvSpPr>
          <p:spPr bwMode="auto">
            <a:xfrm>
              <a:off x="2771816" y="5181411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01" name="Ellipse 100">
              <a:extLst>
                <a:ext uri="{FF2B5EF4-FFF2-40B4-BE49-F238E27FC236}">
                  <a16:creationId xmlns:a16="http://schemas.microsoft.com/office/drawing/2014/main" id="{FA9BC963-759C-465D-A787-49DFF27D15FB}"/>
                </a:ext>
              </a:extLst>
            </p:cNvPr>
            <p:cNvSpPr/>
            <p:nvPr/>
          </p:nvSpPr>
          <p:spPr bwMode="auto">
            <a:xfrm rot="6445012">
              <a:off x="2420144" y="4527371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02" name="Ellipse 101">
              <a:extLst>
                <a:ext uri="{FF2B5EF4-FFF2-40B4-BE49-F238E27FC236}">
                  <a16:creationId xmlns:a16="http://schemas.microsoft.com/office/drawing/2014/main" id="{48CC471E-39E4-4890-9CCD-3BDD9F795781}"/>
                </a:ext>
              </a:extLst>
            </p:cNvPr>
            <p:cNvSpPr/>
            <p:nvPr/>
          </p:nvSpPr>
          <p:spPr bwMode="auto">
            <a:xfrm rot="6445012">
              <a:off x="2816204" y="4552507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03" name="Ellipse 102">
              <a:extLst>
                <a:ext uri="{FF2B5EF4-FFF2-40B4-BE49-F238E27FC236}">
                  <a16:creationId xmlns:a16="http://schemas.microsoft.com/office/drawing/2014/main" id="{AFE862C6-5A73-4E69-B827-3887D9B5E187}"/>
                </a:ext>
              </a:extLst>
            </p:cNvPr>
            <p:cNvSpPr/>
            <p:nvPr/>
          </p:nvSpPr>
          <p:spPr bwMode="auto">
            <a:xfrm rot="3368665">
              <a:off x="1773875" y="5129304"/>
              <a:ext cx="144000" cy="144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04" name="Ellipse 103">
              <a:extLst>
                <a:ext uri="{FF2B5EF4-FFF2-40B4-BE49-F238E27FC236}">
                  <a16:creationId xmlns:a16="http://schemas.microsoft.com/office/drawing/2014/main" id="{67BA1AED-4B5F-4AE3-82B9-1B8D44BDBC33}"/>
                </a:ext>
              </a:extLst>
            </p:cNvPr>
            <p:cNvSpPr/>
            <p:nvPr/>
          </p:nvSpPr>
          <p:spPr bwMode="auto">
            <a:xfrm rot="3368665">
              <a:off x="2493971" y="5029944"/>
              <a:ext cx="144000" cy="144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05" name="Ellipse 104">
              <a:extLst>
                <a:ext uri="{FF2B5EF4-FFF2-40B4-BE49-F238E27FC236}">
                  <a16:creationId xmlns:a16="http://schemas.microsoft.com/office/drawing/2014/main" id="{16E02EC1-53FF-466B-B677-DE1FA7C39EB6}"/>
                </a:ext>
              </a:extLst>
            </p:cNvPr>
            <p:cNvSpPr/>
            <p:nvPr/>
          </p:nvSpPr>
          <p:spPr bwMode="auto">
            <a:xfrm rot="3368665">
              <a:off x="1989899" y="5309608"/>
              <a:ext cx="144000" cy="144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06" name="Ellipse 105">
              <a:extLst>
                <a:ext uri="{FF2B5EF4-FFF2-40B4-BE49-F238E27FC236}">
                  <a16:creationId xmlns:a16="http://schemas.microsoft.com/office/drawing/2014/main" id="{5C76EE3A-A03F-4CE6-8526-5C56E761AF4E}"/>
                </a:ext>
              </a:extLst>
            </p:cNvPr>
            <p:cNvSpPr/>
            <p:nvPr/>
          </p:nvSpPr>
          <p:spPr bwMode="auto">
            <a:xfrm rot="3368665">
              <a:off x="2385959" y="5334744"/>
              <a:ext cx="144000" cy="144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07" name="Ellipse 106">
              <a:extLst>
                <a:ext uri="{FF2B5EF4-FFF2-40B4-BE49-F238E27FC236}">
                  <a16:creationId xmlns:a16="http://schemas.microsoft.com/office/drawing/2014/main" id="{A073B38A-205C-45D1-9CE9-3E03FD81C060}"/>
                </a:ext>
              </a:extLst>
            </p:cNvPr>
            <p:cNvSpPr/>
            <p:nvPr/>
          </p:nvSpPr>
          <p:spPr bwMode="auto">
            <a:xfrm rot="9813677">
              <a:off x="2142299" y="4931531"/>
              <a:ext cx="144000" cy="144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08" name="Ellipse 107">
              <a:extLst>
                <a:ext uri="{FF2B5EF4-FFF2-40B4-BE49-F238E27FC236}">
                  <a16:creationId xmlns:a16="http://schemas.microsoft.com/office/drawing/2014/main" id="{1BD8ED43-C7B2-4146-9358-A60BEA957CA8}"/>
                </a:ext>
              </a:extLst>
            </p:cNvPr>
            <p:cNvSpPr/>
            <p:nvPr/>
          </p:nvSpPr>
          <p:spPr bwMode="auto">
            <a:xfrm rot="9813677">
              <a:off x="2538359" y="4704907"/>
              <a:ext cx="144000" cy="144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09" name="Ellipse 108">
              <a:extLst>
                <a:ext uri="{FF2B5EF4-FFF2-40B4-BE49-F238E27FC236}">
                  <a16:creationId xmlns:a16="http://schemas.microsoft.com/office/drawing/2014/main" id="{5479EBC7-2287-4FFB-915D-950DC761CEA7}"/>
                </a:ext>
              </a:extLst>
            </p:cNvPr>
            <p:cNvSpPr/>
            <p:nvPr/>
          </p:nvSpPr>
          <p:spPr bwMode="auto">
            <a:xfrm rot="5904218">
              <a:off x="2204120" y="5517527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10" name="Ellipse 109">
              <a:extLst>
                <a:ext uri="{FF2B5EF4-FFF2-40B4-BE49-F238E27FC236}">
                  <a16:creationId xmlns:a16="http://schemas.microsoft.com/office/drawing/2014/main" id="{592E0E62-940C-45C3-8C8D-FE22F42D50E9}"/>
                </a:ext>
              </a:extLst>
            </p:cNvPr>
            <p:cNvSpPr/>
            <p:nvPr/>
          </p:nvSpPr>
          <p:spPr bwMode="auto">
            <a:xfrm rot="5904218">
              <a:off x="2924216" y="5669927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11" name="Ellipse 110">
              <a:extLst>
                <a:ext uri="{FF2B5EF4-FFF2-40B4-BE49-F238E27FC236}">
                  <a16:creationId xmlns:a16="http://schemas.microsoft.com/office/drawing/2014/main" id="{545E1A17-F9D7-4991-ABF7-38E8EDF84827}"/>
                </a:ext>
              </a:extLst>
            </p:cNvPr>
            <p:cNvSpPr/>
            <p:nvPr/>
          </p:nvSpPr>
          <p:spPr bwMode="auto">
            <a:xfrm rot="12349230">
              <a:off x="2572544" y="5319754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12" name="Ellipse 111">
              <a:extLst>
                <a:ext uri="{FF2B5EF4-FFF2-40B4-BE49-F238E27FC236}">
                  <a16:creationId xmlns:a16="http://schemas.microsoft.com/office/drawing/2014/main" id="{DACF8958-6672-48B2-8264-ED5070B08CA7}"/>
                </a:ext>
              </a:extLst>
            </p:cNvPr>
            <p:cNvSpPr/>
            <p:nvPr/>
          </p:nvSpPr>
          <p:spPr bwMode="auto">
            <a:xfrm rot="15717895">
              <a:off x="2294699" y="5723914"/>
              <a:ext cx="144000" cy="144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13" name="Ellipse 112">
              <a:extLst>
                <a:ext uri="{FF2B5EF4-FFF2-40B4-BE49-F238E27FC236}">
                  <a16:creationId xmlns:a16="http://schemas.microsoft.com/office/drawing/2014/main" id="{3BA646B6-5340-4BAE-8B1B-F298D14F22E4}"/>
                </a:ext>
              </a:extLst>
            </p:cNvPr>
            <p:cNvSpPr/>
            <p:nvPr/>
          </p:nvSpPr>
          <p:spPr bwMode="auto">
            <a:xfrm rot="15717895">
              <a:off x="2690759" y="5497290"/>
              <a:ext cx="144000" cy="144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grpSp>
        <p:nvGrpSpPr>
          <p:cNvPr id="114" name="Groupe 113">
            <a:extLst>
              <a:ext uri="{FF2B5EF4-FFF2-40B4-BE49-F238E27FC236}">
                <a16:creationId xmlns:a16="http://schemas.microsoft.com/office/drawing/2014/main" id="{C94E85BD-DE8A-44E1-823F-BA01360661C2}"/>
              </a:ext>
            </a:extLst>
          </p:cNvPr>
          <p:cNvGrpSpPr/>
          <p:nvPr/>
        </p:nvGrpSpPr>
        <p:grpSpPr>
          <a:xfrm rot="1051656">
            <a:off x="2947565" y="2262485"/>
            <a:ext cx="1150243" cy="1090634"/>
            <a:chOff x="4572000" y="4437112"/>
            <a:chExt cx="1800200" cy="1728192"/>
          </a:xfrm>
        </p:grpSpPr>
        <p:sp>
          <p:nvSpPr>
            <p:cNvPr id="115" name="Ellipse 114">
              <a:extLst>
                <a:ext uri="{FF2B5EF4-FFF2-40B4-BE49-F238E27FC236}">
                  <a16:creationId xmlns:a16="http://schemas.microsoft.com/office/drawing/2014/main" id="{E7FDAB70-8F82-44F7-8310-631F4033B71A}"/>
                </a:ext>
              </a:extLst>
            </p:cNvPr>
            <p:cNvSpPr/>
            <p:nvPr/>
          </p:nvSpPr>
          <p:spPr bwMode="auto">
            <a:xfrm>
              <a:off x="4572000" y="4437112"/>
              <a:ext cx="1800200" cy="1728192"/>
            </a:xfrm>
            <a:prstGeom prst="ellipse">
              <a:avLst/>
            </a:prstGeom>
            <a:blipFill dpi="0" rotWithShape="0">
              <a:blip r:embed="rId10"/>
              <a:srcRect/>
              <a:tile tx="0" ty="0" sx="100000" sy="100000" flip="none" algn="tl"/>
            </a:blip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16" name="Ellipse 115">
              <a:extLst>
                <a:ext uri="{FF2B5EF4-FFF2-40B4-BE49-F238E27FC236}">
                  <a16:creationId xmlns:a16="http://schemas.microsoft.com/office/drawing/2014/main" id="{976D4CE7-1355-4858-84D6-DE685B9AAC3A}"/>
                </a:ext>
              </a:extLst>
            </p:cNvPr>
            <p:cNvSpPr/>
            <p:nvPr/>
          </p:nvSpPr>
          <p:spPr bwMode="auto">
            <a:xfrm rot="13187553">
              <a:off x="5000923" y="5042580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17" name="Ellipse 116">
              <a:extLst>
                <a:ext uri="{FF2B5EF4-FFF2-40B4-BE49-F238E27FC236}">
                  <a16:creationId xmlns:a16="http://schemas.microsoft.com/office/drawing/2014/main" id="{DC75F287-EE41-4298-B6B7-FA6DB2FED6F0}"/>
                </a:ext>
              </a:extLst>
            </p:cNvPr>
            <p:cNvSpPr/>
            <p:nvPr/>
          </p:nvSpPr>
          <p:spPr bwMode="auto">
            <a:xfrm rot="13187553">
              <a:off x="5944240" y="5462878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18" name="Ellipse 117">
              <a:extLst>
                <a:ext uri="{FF2B5EF4-FFF2-40B4-BE49-F238E27FC236}">
                  <a16:creationId xmlns:a16="http://schemas.microsoft.com/office/drawing/2014/main" id="{728BE071-3D99-4B0E-B5F1-8D6EF8A341C2}"/>
                </a:ext>
              </a:extLst>
            </p:cNvPr>
            <p:cNvSpPr/>
            <p:nvPr/>
          </p:nvSpPr>
          <p:spPr bwMode="auto">
            <a:xfrm rot="13187553">
              <a:off x="4961444" y="5690652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19" name="Ellipse 118">
              <a:extLst>
                <a:ext uri="{FF2B5EF4-FFF2-40B4-BE49-F238E27FC236}">
                  <a16:creationId xmlns:a16="http://schemas.microsoft.com/office/drawing/2014/main" id="{F36B9889-E4EC-477B-AFAE-A293163AD83D}"/>
                </a:ext>
              </a:extLst>
            </p:cNvPr>
            <p:cNvSpPr/>
            <p:nvPr/>
          </p:nvSpPr>
          <p:spPr bwMode="auto">
            <a:xfrm rot="13187553">
              <a:off x="5465516" y="5714855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20" name="Ellipse 119">
              <a:extLst>
                <a:ext uri="{FF2B5EF4-FFF2-40B4-BE49-F238E27FC236}">
                  <a16:creationId xmlns:a16="http://schemas.microsoft.com/office/drawing/2014/main" id="{271160E6-6878-4D84-923E-F188D734BBBC}"/>
                </a:ext>
              </a:extLst>
            </p:cNvPr>
            <p:cNvSpPr/>
            <p:nvPr/>
          </p:nvSpPr>
          <p:spPr bwMode="auto">
            <a:xfrm rot="19632565">
              <a:off x="5592568" y="5112705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21" name="Ellipse 120">
              <a:extLst>
                <a:ext uri="{FF2B5EF4-FFF2-40B4-BE49-F238E27FC236}">
                  <a16:creationId xmlns:a16="http://schemas.microsoft.com/office/drawing/2014/main" id="{A25E72A9-9251-44CE-B865-55705C3E51B0}"/>
                </a:ext>
              </a:extLst>
            </p:cNvPr>
            <p:cNvSpPr/>
            <p:nvPr/>
          </p:nvSpPr>
          <p:spPr bwMode="auto">
            <a:xfrm rot="19632565">
              <a:off x="5988628" y="5137841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22" name="Ellipse 121">
              <a:extLst>
                <a:ext uri="{FF2B5EF4-FFF2-40B4-BE49-F238E27FC236}">
                  <a16:creationId xmlns:a16="http://schemas.microsoft.com/office/drawing/2014/main" id="{6D2FF7E5-AD9B-4CA0-8A0E-01AB87BA379D}"/>
                </a:ext>
              </a:extLst>
            </p:cNvPr>
            <p:cNvSpPr/>
            <p:nvPr/>
          </p:nvSpPr>
          <p:spPr bwMode="auto">
            <a:xfrm rot="16556218">
              <a:off x="4723078" y="5446740"/>
              <a:ext cx="144000" cy="144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23" name="Ellipse 122">
              <a:extLst>
                <a:ext uri="{FF2B5EF4-FFF2-40B4-BE49-F238E27FC236}">
                  <a16:creationId xmlns:a16="http://schemas.microsoft.com/office/drawing/2014/main" id="{821AEFF0-9B02-4AD5-94C0-98661B9B658A}"/>
                </a:ext>
              </a:extLst>
            </p:cNvPr>
            <p:cNvSpPr/>
            <p:nvPr/>
          </p:nvSpPr>
          <p:spPr bwMode="auto">
            <a:xfrm rot="16556218">
              <a:off x="5443174" y="5347380"/>
              <a:ext cx="144000" cy="144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24" name="Ellipse 123">
              <a:extLst>
                <a:ext uri="{FF2B5EF4-FFF2-40B4-BE49-F238E27FC236}">
                  <a16:creationId xmlns:a16="http://schemas.microsoft.com/office/drawing/2014/main" id="{916820F7-9A6C-4E09-8674-F10900C8D6C3}"/>
                </a:ext>
              </a:extLst>
            </p:cNvPr>
            <p:cNvSpPr/>
            <p:nvPr/>
          </p:nvSpPr>
          <p:spPr bwMode="auto">
            <a:xfrm rot="16556218">
              <a:off x="4943456" y="4703600"/>
              <a:ext cx="144000" cy="144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25" name="Ellipse 124">
              <a:extLst>
                <a:ext uri="{FF2B5EF4-FFF2-40B4-BE49-F238E27FC236}">
                  <a16:creationId xmlns:a16="http://schemas.microsoft.com/office/drawing/2014/main" id="{7547D40B-6370-411B-BADC-8614845F6918}"/>
                </a:ext>
              </a:extLst>
            </p:cNvPr>
            <p:cNvSpPr/>
            <p:nvPr/>
          </p:nvSpPr>
          <p:spPr bwMode="auto">
            <a:xfrm rot="16556218">
              <a:off x="5339516" y="4728736"/>
              <a:ext cx="144000" cy="144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26" name="Ellipse 125">
              <a:extLst>
                <a:ext uri="{FF2B5EF4-FFF2-40B4-BE49-F238E27FC236}">
                  <a16:creationId xmlns:a16="http://schemas.microsoft.com/office/drawing/2014/main" id="{3C41E36E-75FF-452B-8CA3-6193CCE8A136}"/>
                </a:ext>
              </a:extLst>
            </p:cNvPr>
            <p:cNvSpPr/>
            <p:nvPr/>
          </p:nvSpPr>
          <p:spPr bwMode="auto">
            <a:xfrm rot="1401230">
              <a:off x="5314723" y="5516865"/>
              <a:ext cx="144000" cy="144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27" name="Ellipse 126">
              <a:extLst>
                <a:ext uri="{FF2B5EF4-FFF2-40B4-BE49-F238E27FC236}">
                  <a16:creationId xmlns:a16="http://schemas.microsoft.com/office/drawing/2014/main" id="{A201F793-3E78-49B1-AFD0-26B69C1C5448}"/>
                </a:ext>
              </a:extLst>
            </p:cNvPr>
            <p:cNvSpPr/>
            <p:nvPr/>
          </p:nvSpPr>
          <p:spPr bwMode="auto">
            <a:xfrm rot="1401230">
              <a:off x="5710783" y="5290241"/>
              <a:ext cx="144000" cy="144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28" name="Ellipse 127">
              <a:extLst>
                <a:ext uri="{FF2B5EF4-FFF2-40B4-BE49-F238E27FC236}">
                  <a16:creationId xmlns:a16="http://schemas.microsoft.com/office/drawing/2014/main" id="{61754956-2331-4CC5-8299-08EE143ED6BD}"/>
                </a:ext>
              </a:extLst>
            </p:cNvPr>
            <p:cNvSpPr/>
            <p:nvPr/>
          </p:nvSpPr>
          <p:spPr bwMode="auto">
            <a:xfrm rot="19091771">
              <a:off x="5157677" y="4911519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29" name="Ellipse 128">
              <a:extLst>
                <a:ext uri="{FF2B5EF4-FFF2-40B4-BE49-F238E27FC236}">
                  <a16:creationId xmlns:a16="http://schemas.microsoft.com/office/drawing/2014/main" id="{93001295-2A4D-40D4-A999-11AB266BF495}"/>
                </a:ext>
              </a:extLst>
            </p:cNvPr>
            <p:cNvSpPr/>
            <p:nvPr/>
          </p:nvSpPr>
          <p:spPr bwMode="auto">
            <a:xfrm rot="19091771">
              <a:off x="5877773" y="5741313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30" name="Ellipse 129">
              <a:extLst>
                <a:ext uri="{FF2B5EF4-FFF2-40B4-BE49-F238E27FC236}">
                  <a16:creationId xmlns:a16="http://schemas.microsoft.com/office/drawing/2014/main" id="{339BFEA3-9109-4FD8-B4A5-77597C806387}"/>
                </a:ext>
              </a:extLst>
            </p:cNvPr>
            <p:cNvSpPr/>
            <p:nvPr/>
          </p:nvSpPr>
          <p:spPr bwMode="auto">
            <a:xfrm rot="3936783">
              <a:off x="5526101" y="4713746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31" name="Ellipse 130">
              <a:extLst>
                <a:ext uri="{FF2B5EF4-FFF2-40B4-BE49-F238E27FC236}">
                  <a16:creationId xmlns:a16="http://schemas.microsoft.com/office/drawing/2014/main" id="{3BA419C3-18BB-4CAC-B467-5259BBE2696F}"/>
                </a:ext>
              </a:extLst>
            </p:cNvPr>
            <p:cNvSpPr/>
            <p:nvPr/>
          </p:nvSpPr>
          <p:spPr bwMode="auto">
            <a:xfrm rot="7305448">
              <a:off x="5248256" y="5795300"/>
              <a:ext cx="144000" cy="144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32" name="Ellipse 131">
              <a:extLst>
                <a:ext uri="{FF2B5EF4-FFF2-40B4-BE49-F238E27FC236}">
                  <a16:creationId xmlns:a16="http://schemas.microsoft.com/office/drawing/2014/main" id="{9A85D2DA-DBD6-4E20-B117-7168874EE782}"/>
                </a:ext>
              </a:extLst>
            </p:cNvPr>
            <p:cNvSpPr/>
            <p:nvPr/>
          </p:nvSpPr>
          <p:spPr bwMode="auto">
            <a:xfrm rot="7305448">
              <a:off x="5644316" y="4891282"/>
              <a:ext cx="144000" cy="144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grpSp>
        <p:nvGrpSpPr>
          <p:cNvPr id="133" name="Groupe 132">
            <a:extLst>
              <a:ext uri="{FF2B5EF4-FFF2-40B4-BE49-F238E27FC236}">
                <a16:creationId xmlns:a16="http://schemas.microsoft.com/office/drawing/2014/main" id="{68D883EE-28FD-4C73-B3A3-F70A3A054C5D}"/>
              </a:ext>
            </a:extLst>
          </p:cNvPr>
          <p:cNvGrpSpPr/>
          <p:nvPr/>
        </p:nvGrpSpPr>
        <p:grpSpPr>
          <a:xfrm rot="2276605">
            <a:off x="5160381" y="2108884"/>
            <a:ext cx="1136077" cy="1104234"/>
            <a:chOff x="4572000" y="4437112"/>
            <a:chExt cx="1800200" cy="1728192"/>
          </a:xfrm>
        </p:grpSpPr>
        <p:sp>
          <p:nvSpPr>
            <p:cNvPr id="134" name="Ellipse 133">
              <a:extLst>
                <a:ext uri="{FF2B5EF4-FFF2-40B4-BE49-F238E27FC236}">
                  <a16:creationId xmlns:a16="http://schemas.microsoft.com/office/drawing/2014/main" id="{A1BFED9F-3760-4A6E-BCF3-75746F47983A}"/>
                </a:ext>
              </a:extLst>
            </p:cNvPr>
            <p:cNvSpPr/>
            <p:nvPr/>
          </p:nvSpPr>
          <p:spPr bwMode="auto">
            <a:xfrm>
              <a:off x="4572000" y="4437112"/>
              <a:ext cx="1800200" cy="1728192"/>
            </a:xfrm>
            <a:prstGeom prst="ellipse">
              <a:avLst/>
            </a:prstGeom>
            <a:blipFill dpi="0" rotWithShape="0">
              <a:blip r:embed="rId10"/>
              <a:srcRect/>
              <a:tile tx="0" ty="0" sx="100000" sy="100000" flip="none" algn="tl"/>
            </a:blip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35" name="Ellipse 134">
              <a:extLst>
                <a:ext uri="{FF2B5EF4-FFF2-40B4-BE49-F238E27FC236}">
                  <a16:creationId xmlns:a16="http://schemas.microsoft.com/office/drawing/2014/main" id="{A545CDC5-0128-4FF0-9053-585C8C836D7D}"/>
                </a:ext>
              </a:extLst>
            </p:cNvPr>
            <p:cNvSpPr/>
            <p:nvPr/>
          </p:nvSpPr>
          <p:spPr bwMode="auto">
            <a:xfrm rot="13187553">
              <a:off x="5000923" y="5042580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36" name="Ellipse 135">
              <a:extLst>
                <a:ext uri="{FF2B5EF4-FFF2-40B4-BE49-F238E27FC236}">
                  <a16:creationId xmlns:a16="http://schemas.microsoft.com/office/drawing/2014/main" id="{AB329CBB-37EF-474D-BF7F-794C85966ADF}"/>
                </a:ext>
              </a:extLst>
            </p:cNvPr>
            <p:cNvSpPr/>
            <p:nvPr/>
          </p:nvSpPr>
          <p:spPr bwMode="auto">
            <a:xfrm rot="13187553">
              <a:off x="5944240" y="5462878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37" name="Ellipse 136">
              <a:extLst>
                <a:ext uri="{FF2B5EF4-FFF2-40B4-BE49-F238E27FC236}">
                  <a16:creationId xmlns:a16="http://schemas.microsoft.com/office/drawing/2014/main" id="{25E8512A-627D-4B1B-A8BA-4239BC3641E3}"/>
                </a:ext>
              </a:extLst>
            </p:cNvPr>
            <p:cNvSpPr/>
            <p:nvPr/>
          </p:nvSpPr>
          <p:spPr bwMode="auto">
            <a:xfrm rot="13187553">
              <a:off x="4961444" y="5690652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38" name="Ellipse 137">
              <a:extLst>
                <a:ext uri="{FF2B5EF4-FFF2-40B4-BE49-F238E27FC236}">
                  <a16:creationId xmlns:a16="http://schemas.microsoft.com/office/drawing/2014/main" id="{B4E82934-73CD-45AF-BD5F-47C45A840075}"/>
                </a:ext>
              </a:extLst>
            </p:cNvPr>
            <p:cNvSpPr/>
            <p:nvPr/>
          </p:nvSpPr>
          <p:spPr bwMode="auto">
            <a:xfrm rot="13187553">
              <a:off x="5465516" y="5714855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39" name="Ellipse 138">
              <a:extLst>
                <a:ext uri="{FF2B5EF4-FFF2-40B4-BE49-F238E27FC236}">
                  <a16:creationId xmlns:a16="http://schemas.microsoft.com/office/drawing/2014/main" id="{F87FD446-C1CE-4A27-AFF7-362C3098AF44}"/>
                </a:ext>
              </a:extLst>
            </p:cNvPr>
            <p:cNvSpPr/>
            <p:nvPr/>
          </p:nvSpPr>
          <p:spPr bwMode="auto">
            <a:xfrm rot="19632565">
              <a:off x="5592568" y="5112705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40" name="Ellipse 139">
              <a:extLst>
                <a:ext uri="{FF2B5EF4-FFF2-40B4-BE49-F238E27FC236}">
                  <a16:creationId xmlns:a16="http://schemas.microsoft.com/office/drawing/2014/main" id="{CE1D970D-A96F-4DBF-85AB-BC5C889B9694}"/>
                </a:ext>
              </a:extLst>
            </p:cNvPr>
            <p:cNvSpPr/>
            <p:nvPr/>
          </p:nvSpPr>
          <p:spPr bwMode="auto">
            <a:xfrm rot="19632565">
              <a:off x="5988628" y="5137841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41" name="Ellipse 140">
              <a:extLst>
                <a:ext uri="{FF2B5EF4-FFF2-40B4-BE49-F238E27FC236}">
                  <a16:creationId xmlns:a16="http://schemas.microsoft.com/office/drawing/2014/main" id="{901310B7-88E3-44A7-914D-52592C4DD70E}"/>
                </a:ext>
              </a:extLst>
            </p:cNvPr>
            <p:cNvSpPr/>
            <p:nvPr/>
          </p:nvSpPr>
          <p:spPr bwMode="auto">
            <a:xfrm rot="16556218">
              <a:off x="4723078" y="5446740"/>
              <a:ext cx="144000" cy="144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42" name="Ellipse 141">
              <a:extLst>
                <a:ext uri="{FF2B5EF4-FFF2-40B4-BE49-F238E27FC236}">
                  <a16:creationId xmlns:a16="http://schemas.microsoft.com/office/drawing/2014/main" id="{D7786FCB-4135-41AD-8712-338DA9323C5A}"/>
                </a:ext>
              </a:extLst>
            </p:cNvPr>
            <p:cNvSpPr/>
            <p:nvPr/>
          </p:nvSpPr>
          <p:spPr bwMode="auto">
            <a:xfrm rot="16556218">
              <a:off x="5443174" y="5347380"/>
              <a:ext cx="144000" cy="144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43" name="Ellipse 142">
              <a:extLst>
                <a:ext uri="{FF2B5EF4-FFF2-40B4-BE49-F238E27FC236}">
                  <a16:creationId xmlns:a16="http://schemas.microsoft.com/office/drawing/2014/main" id="{188F0FAF-0C89-4651-B1EB-7A6C8172DF6F}"/>
                </a:ext>
              </a:extLst>
            </p:cNvPr>
            <p:cNvSpPr/>
            <p:nvPr/>
          </p:nvSpPr>
          <p:spPr bwMode="auto">
            <a:xfrm rot="16556218">
              <a:off x="4943456" y="4703600"/>
              <a:ext cx="144000" cy="144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44" name="Ellipse 143">
              <a:extLst>
                <a:ext uri="{FF2B5EF4-FFF2-40B4-BE49-F238E27FC236}">
                  <a16:creationId xmlns:a16="http://schemas.microsoft.com/office/drawing/2014/main" id="{A27EE7DB-8428-4A3C-818C-E6E65031B90B}"/>
                </a:ext>
              </a:extLst>
            </p:cNvPr>
            <p:cNvSpPr/>
            <p:nvPr/>
          </p:nvSpPr>
          <p:spPr bwMode="auto">
            <a:xfrm rot="16556218">
              <a:off x="5339516" y="4728736"/>
              <a:ext cx="144000" cy="144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45" name="Ellipse 144">
              <a:extLst>
                <a:ext uri="{FF2B5EF4-FFF2-40B4-BE49-F238E27FC236}">
                  <a16:creationId xmlns:a16="http://schemas.microsoft.com/office/drawing/2014/main" id="{38D8CB32-6E85-4AF2-A776-38D314ECE54F}"/>
                </a:ext>
              </a:extLst>
            </p:cNvPr>
            <p:cNvSpPr/>
            <p:nvPr/>
          </p:nvSpPr>
          <p:spPr bwMode="auto">
            <a:xfrm rot="1401230">
              <a:off x="5314723" y="5516865"/>
              <a:ext cx="144000" cy="144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46" name="Ellipse 145">
              <a:extLst>
                <a:ext uri="{FF2B5EF4-FFF2-40B4-BE49-F238E27FC236}">
                  <a16:creationId xmlns:a16="http://schemas.microsoft.com/office/drawing/2014/main" id="{7323D83C-4D6F-4E11-9239-D6EED7952AEA}"/>
                </a:ext>
              </a:extLst>
            </p:cNvPr>
            <p:cNvSpPr/>
            <p:nvPr/>
          </p:nvSpPr>
          <p:spPr bwMode="auto">
            <a:xfrm rot="1401230">
              <a:off x="5710783" y="5290241"/>
              <a:ext cx="144000" cy="144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47" name="Ellipse 146">
              <a:extLst>
                <a:ext uri="{FF2B5EF4-FFF2-40B4-BE49-F238E27FC236}">
                  <a16:creationId xmlns:a16="http://schemas.microsoft.com/office/drawing/2014/main" id="{9BBBF2DC-CCA6-4AF9-9423-4590FA714E42}"/>
                </a:ext>
              </a:extLst>
            </p:cNvPr>
            <p:cNvSpPr/>
            <p:nvPr/>
          </p:nvSpPr>
          <p:spPr bwMode="auto">
            <a:xfrm rot="19091771">
              <a:off x="5157677" y="4911519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48" name="Ellipse 147">
              <a:extLst>
                <a:ext uri="{FF2B5EF4-FFF2-40B4-BE49-F238E27FC236}">
                  <a16:creationId xmlns:a16="http://schemas.microsoft.com/office/drawing/2014/main" id="{A52A022A-F758-411B-995D-02C35C0D3DDB}"/>
                </a:ext>
              </a:extLst>
            </p:cNvPr>
            <p:cNvSpPr/>
            <p:nvPr/>
          </p:nvSpPr>
          <p:spPr bwMode="auto">
            <a:xfrm rot="19091771">
              <a:off x="5877773" y="5741313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49" name="Ellipse 148">
              <a:extLst>
                <a:ext uri="{FF2B5EF4-FFF2-40B4-BE49-F238E27FC236}">
                  <a16:creationId xmlns:a16="http://schemas.microsoft.com/office/drawing/2014/main" id="{BBCB10EC-0BBA-415B-96F7-87F279F084FA}"/>
                </a:ext>
              </a:extLst>
            </p:cNvPr>
            <p:cNvSpPr/>
            <p:nvPr/>
          </p:nvSpPr>
          <p:spPr bwMode="auto">
            <a:xfrm rot="3936783">
              <a:off x="5526101" y="4713746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50" name="Ellipse 149">
              <a:extLst>
                <a:ext uri="{FF2B5EF4-FFF2-40B4-BE49-F238E27FC236}">
                  <a16:creationId xmlns:a16="http://schemas.microsoft.com/office/drawing/2014/main" id="{248F55AF-7103-4AA7-A670-6838F6B1E3A7}"/>
                </a:ext>
              </a:extLst>
            </p:cNvPr>
            <p:cNvSpPr/>
            <p:nvPr/>
          </p:nvSpPr>
          <p:spPr bwMode="auto">
            <a:xfrm rot="7305448">
              <a:off x="5248256" y="5795300"/>
              <a:ext cx="144000" cy="144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51" name="Ellipse 150">
              <a:extLst>
                <a:ext uri="{FF2B5EF4-FFF2-40B4-BE49-F238E27FC236}">
                  <a16:creationId xmlns:a16="http://schemas.microsoft.com/office/drawing/2014/main" id="{13E63F73-7EFC-4B6D-8F7A-E478FE10B15A}"/>
                </a:ext>
              </a:extLst>
            </p:cNvPr>
            <p:cNvSpPr/>
            <p:nvPr/>
          </p:nvSpPr>
          <p:spPr bwMode="auto">
            <a:xfrm rot="7305448">
              <a:off x="5644316" y="4891282"/>
              <a:ext cx="144000" cy="144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91" name="Arc 90">
            <a:extLst>
              <a:ext uri="{FF2B5EF4-FFF2-40B4-BE49-F238E27FC236}">
                <a16:creationId xmlns:a16="http://schemas.microsoft.com/office/drawing/2014/main" id="{47065E4B-83AC-4EBD-B5AA-4224DAB5392E}"/>
              </a:ext>
            </a:extLst>
          </p:cNvPr>
          <p:cNvSpPr/>
          <p:nvPr/>
        </p:nvSpPr>
        <p:spPr bwMode="auto">
          <a:xfrm rot="6709508">
            <a:off x="1264394" y="1619687"/>
            <a:ext cx="1233159" cy="1310183"/>
          </a:xfrm>
          <a:prstGeom prst="arc">
            <a:avLst/>
          </a:prstGeom>
          <a:ln w="38100">
            <a:solidFill>
              <a:schemeClr val="bg1"/>
            </a:solidFill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fr-CA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93" name="ZoneTexte 92">
            <a:extLst>
              <a:ext uri="{FF2B5EF4-FFF2-40B4-BE49-F238E27FC236}">
                <a16:creationId xmlns:a16="http://schemas.microsoft.com/office/drawing/2014/main" id="{91786CFC-BAED-461E-98A3-51FF52E77E83}"/>
              </a:ext>
            </a:extLst>
          </p:cNvPr>
          <p:cNvSpPr txBox="1"/>
          <p:nvPr/>
        </p:nvSpPr>
        <p:spPr>
          <a:xfrm>
            <a:off x="1547664" y="2492896"/>
            <a:ext cx="8640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CA" sz="20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</a:rPr>
              <a:t>t*</a:t>
            </a:r>
          </a:p>
        </p:txBody>
      </p:sp>
      <p:sp>
        <p:nvSpPr>
          <p:cNvPr id="94" name="ZoneTexte 93">
            <a:extLst>
              <a:ext uri="{FF2B5EF4-FFF2-40B4-BE49-F238E27FC236}">
                <a16:creationId xmlns:a16="http://schemas.microsoft.com/office/drawing/2014/main" id="{432CB4EF-E21B-42E9-9520-1B50597D3050}"/>
              </a:ext>
            </a:extLst>
          </p:cNvPr>
          <p:cNvSpPr txBox="1"/>
          <p:nvPr/>
        </p:nvSpPr>
        <p:spPr>
          <a:xfrm>
            <a:off x="2019681" y="2810823"/>
            <a:ext cx="815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CA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</a:rPr>
              <a:t>S</a:t>
            </a:r>
          </a:p>
        </p:txBody>
      </p:sp>
      <p:pic>
        <p:nvPicPr>
          <p:cNvPr id="162" name="Image 161">
            <a:extLst>
              <a:ext uri="{FF2B5EF4-FFF2-40B4-BE49-F238E27FC236}">
                <a16:creationId xmlns:a16="http://schemas.microsoft.com/office/drawing/2014/main" id="{ABB7FF5E-44F9-47E5-B850-1B3C9F70D649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31888" t="38800" r="37400" b="23400"/>
          <a:stretch/>
        </p:blipFill>
        <p:spPr>
          <a:xfrm>
            <a:off x="1187624" y="3450030"/>
            <a:ext cx="2808312" cy="1944216"/>
          </a:xfrm>
          <a:prstGeom prst="rect">
            <a:avLst/>
          </a:prstGeom>
        </p:spPr>
      </p:pic>
      <p:grpSp>
        <p:nvGrpSpPr>
          <p:cNvPr id="163" name="Groupe 162">
            <a:extLst>
              <a:ext uri="{FF2B5EF4-FFF2-40B4-BE49-F238E27FC236}">
                <a16:creationId xmlns:a16="http://schemas.microsoft.com/office/drawing/2014/main" id="{4F60A770-F439-4CFB-A784-A03DAA6271C5}"/>
              </a:ext>
            </a:extLst>
          </p:cNvPr>
          <p:cNvGrpSpPr/>
          <p:nvPr/>
        </p:nvGrpSpPr>
        <p:grpSpPr>
          <a:xfrm>
            <a:off x="4508483" y="3501269"/>
            <a:ext cx="2778919" cy="1944217"/>
            <a:chOff x="4395375" y="1930469"/>
            <a:chExt cx="2778919" cy="1944217"/>
          </a:xfrm>
        </p:grpSpPr>
        <p:pic>
          <p:nvPicPr>
            <p:cNvPr id="164" name="Image 163">
              <a:extLst>
                <a:ext uri="{FF2B5EF4-FFF2-40B4-BE49-F238E27FC236}">
                  <a16:creationId xmlns:a16="http://schemas.microsoft.com/office/drawing/2014/main" id="{E086E3E5-47A7-4A25-B946-92BD03F5C7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l="47516" t="34409" r="33973" b="42568"/>
            <a:stretch/>
          </p:blipFill>
          <p:spPr>
            <a:xfrm>
              <a:off x="4395375" y="1930469"/>
              <a:ext cx="2778919" cy="1944217"/>
            </a:xfrm>
            <a:prstGeom prst="rect">
              <a:avLst/>
            </a:prstGeom>
          </p:spPr>
        </p:pic>
        <p:pic>
          <p:nvPicPr>
            <p:cNvPr id="165" name="Image 164">
              <a:extLst>
                <a:ext uri="{FF2B5EF4-FFF2-40B4-BE49-F238E27FC236}">
                  <a16:creationId xmlns:a16="http://schemas.microsoft.com/office/drawing/2014/main" id="{9A9F9367-775B-4FF1-8F6A-2BDD74ED24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rcRect l="50000" t="64372" r="35952" b="18585"/>
            <a:stretch/>
          </p:blipFill>
          <p:spPr>
            <a:xfrm>
              <a:off x="5837410" y="2659529"/>
              <a:ext cx="891087" cy="608075"/>
            </a:xfrm>
            <a:prstGeom prst="rect">
              <a:avLst/>
            </a:prstGeom>
          </p:spPr>
        </p:pic>
      </p:grpSp>
      <p:sp>
        <p:nvSpPr>
          <p:cNvPr id="171" name="ZoneTexte 170">
            <a:extLst>
              <a:ext uri="{FF2B5EF4-FFF2-40B4-BE49-F238E27FC236}">
                <a16:creationId xmlns:a16="http://schemas.microsoft.com/office/drawing/2014/main" id="{9BC60180-067C-4265-8605-D1065442E376}"/>
              </a:ext>
            </a:extLst>
          </p:cNvPr>
          <p:cNvSpPr txBox="1"/>
          <p:nvPr/>
        </p:nvSpPr>
        <p:spPr>
          <a:xfrm>
            <a:off x="1489681" y="3284984"/>
            <a:ext cx="2434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600" dirty="0">
                <a:solidFill>
                  <a:schemeClr val="bg1"/>
                </a:solidFill>
              </a:rPr>
              <a:t>Marginal value </a:t>
            </a:r>
            <a:r>
              <a:rPr lang="fr-CA" sz="1600" dirty="0" err="1">
                <a:solidFill>
                  <a:schemeClr val="bg1"/>
                </a:solidFill>
              </a:rPr>
              <a:t>theorem</a:t>
            </a:r>
            <a:endParaRPr lang="fr-CA" sz="1600" dirty="0">
              <a:solidFill>
                <a:schemeClr val="bg1"/>
              </a:solidFill>
            </a:endParaRPr>
          </a:p>
        </p:txBody>
      </p:sp>
      <p:cxnSp>
        <p:nvCxnSpPr>
          <p:cNvPr id="172" name="Connecteur droit avec flèche 171">
            <a:extLst>
              <a:ext uri="{FF2B5EF4-FFF2-40B4-BE49-F238E27FC236}">
                <a16:creationId xmlns:a16="http://schemas.microsoft.com/office/drawing/2014/main" id="{559B6FE5-69B4-42C3-80C6-8C1BA98CFAB0}"/>
              </a:ext>
            </a:extLst>
          </p:cNvPr>
          <p:cNvCxnSpPr>
            <a:cxnSpLocks/>
          </p:cNvCxnSpPr>
          <p:nvPr/>
        </p:nvCxnSpPr>
        <p:spPr bwMode="auto">
          <a:xfrm>
            <a:off x="2628766" y="4239053"/>
            <a:ext cx="21056" cy="606791"/>
          </a:xfrm>
          <a:prstGeom prst="straightConnector1">
            <a:avLst/>
          </a:prstGeom>
          <a:blipFill dpi="0" rotWithShape="0">
            <a:blip r:embed="rId10"/>
            <a:srcRect/>
            <a:tile tx="0" ty="0" sx="100000" sy="100000" flip="none" algn="tl"/>
          </a:blipFill>
          <a:ln w="38100" cap="flat" cmpd="sng" algn="ctr">
            <a:solidFill>
              <a:schemeClr val="bg1"/>
            </a:solidFill>
            <a:prstDash val="sysDash"/>
            <a:round/>
            <a:headEnd type="none" w="med" len="med"/>
            <a:tailEnd type="triangle"/>
          </a:ln>
          <a:effectLst/>
        </p:spPr>
      </p:cxnSp>
      <p:sp>
        <p:nvSpPr>
          <p:cNvPr id="173" name="ZoneTexte 172">
            <a:extLst>
              <a:ext uri="{FF2B5EF4-FFF2-40B4-BE49-F238E27FC236}">
                <a16:creationId xmlns:a16="http://schemas.microsoft.com/office/drawing/2014/main" id="{8E78A491-6115-4909-ACBF-8254BA85BB85}"/>
              </a:ext>
            </a:extLst>
          </p:cNvPr>
          <p:cNvSpPr txBox="1"/>
          <p:nvPr/>
        </p:nvSpPr>
        <p:spPr>
          <a:xfrm>
            <a:off x="2477171" y="4838404"/>
            <a:ext cx="4013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A" sz="1800" i="1" dirty="0">
                <a:solidFill>
                  <a:schemeClr val="bg1"/>
                </a:solidFill>
              </a:rPr>
              <a:t>t</a:t>
            </a:r>
            <a:r>
              <a:rPr lang="fr-CA" sz="1800" dirty="0">
                <a:solidFill>
                  <a:schemeClr val="bg1"/>
                </a:solidFill>
              </a:rPr>
              <a:t>* </a:t>
            </a:r>
            <a:endParaRPr lang="fr-CA" dirty="0"/>
          </a:p>
        </p:txBody>
      </p:sp>
      <p:sp>
        <p:nvSpPr>
          <p:cNvPr id="175" name="ZoneTexte 174">
            <a:extLst>
              <a:ext uri="{FF2B5EF4-FFF2-40B4-BE49-F238E27FC236}">
                <a16:creationId xmlns:a16="http://schemas.microsoft.com/office/drawing/2014/main" id="{73F25103-F918-427D-841A-F303E832B7D6}"/>
              </a:ext>
            </a:extLst>
          </p:cNvPr>
          <p:cNvSpPr txBox="1"/>
          <p:nvPr/>
        </p:nvSpPr>
        <p:spPr>
          <a:xfrm>
            <a:off x="5034807" y="3306470"/>
            <a:ext cx="198546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A" sz="1600" dirty="0">
                <a:solidFill>
                  <a:schemeClr val="bg1"/>
                </a:solidFill>
              </a:rPr>
              <a:t> </a:t>
            </a:r>
            <a:r>
              <a:rPr lang="fr-CA" sz="1600" dirty="0" err="1">
                <a:solidFill>
                  <a:schemeClr val="bg1"/>
                </a:solidFill>
              </a:rPr>
              <a:t>Contingency</a:t>
            </a:r>
            <a:r>
              <a:rPr lang="fr-CA" sz="1600" dirty="0">
                <a:solidFill>
                  <a:schemeClr val="bg1"/>
                </a:solidFill>
              </a:rPr>
              <a:t> model</a:t>
            </a:r>
            <a:endParaRPr lang="fr-CA" sz="1600" dirty="0"/>
          </a:p>
        </p:txBody>
      </p:sp>
      <p:grpSp>
        <p:nvGrpSpPr>
          <p:cNvPr id="153" name="Groupe 152">
            <a:extLst>
              <a:ext uri="{FF2B5EF4-FFF2-40B4-BE49-F238E27FC236}">
                <a16:creationId xmlns:a16="http://schemas.microsoft.com/office/drawing/2014/main" id="{B13F2F03-8DB1-4BEB-8410-DADA13F39564}"/>
              </a:ext>
            </a:extLst>
          </p:cNvPr>
          <p:cNvGrpSpPr/>
          <p:nvPr/>
        </p:nvGrpSpPr>
        <p:grpSpPr>
          <a:xfrm>
            <a:off x="2594338" y="3263534"/>
            <a:ext cx="4257518" cy="2357124"/>
            <a:chOff x="4423624" y="1638691"/>
            <a:chExt cx="4740414" cy="2894626"/>
          </a:xfrm>
        </p:grpSpPr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C79DF4FF-C4EA-44BF-BBB8-53B3C8F9D3AC}"/>
                </a:ext>
              </a:extLst>
            </p:cNvPr>
            <p:cNvSpPr/>
            <p:nvPr/>
          </p:nvSpPr>
          <p:spPr bwMode="auto">
            <a:xfrm>
              <a:off x="4423624" y="1638691"/>
              <a:ext cx="4740414" cy="2894626"/>
            </a:xfrm>
            <a:prstGeom prst="rect">
              <a:avLst/>
            </a:prstGeom>
            <a:solidFill>
              <a:schemeClr val="tx1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fr-CA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pic>
          <p:nvPicPr>
            <p:cNvPr id="155" name="Image 154">
              <a:extLst>
                <a:ext uri="{FF2B5EF4-FFF2-40B4-BE49-F238E27FC236}">
                  <a16:creationId xmlns:a16="http://schemas.microsoft.com/office/drawing/2014/main" id="{4856AF6C-9F82-413F-AAC6-4B94B52207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/>
            <a:srcRect l="12992" t="20210" r="23780" b="35248"/>
            <a:stretch/>
          </p:blipFill>
          <p:spPr>
            <a:xfrm>
              <a:off x="4689819" y="1703957"/>
              <a:ext cx="4225309" cy="1619707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56" name="Image 155">
              <a:extLst>
                <a:ext uri="{FF2B5EF4-FFF2-40B4-BE49-F238E27FC236}">
                  <a16:creationId xmlns:a16="http://schemas.microsoft.com/office/drawing/2014/main" id="{22AA9615-90C3-4EEA-B27C-35431A1C61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/>
            <a:srcRect l="31450" t="39819" r="33970" b="55022"/>
            <a:stretch/>
          </p:blipFill>
          <p:spPr>
            <a:xfrm>
              <a:off x="4427984" y="3701242"/>
              <a:ext cx="4722947" cy="396345"/>
            </a:xfrm>
            <a:prstGeom prst="rect">
              <a:avLst/>
            </a:prstGeom>
            <a:effectLst>
              <a:reflection blurRad="6350" stA="50000" endA="300" endPos="55500" dist="50800" dir="5400000" sy="-100000" algn="bl" rotWithShape="0"/>
            </a:effectLst>
          </p:spPr>
        </p:pic>
        <p:sp>
          <p:nvSpPr>
            <p:cNvPr id="157" name="ZoneTexte 156">
              <a:extLst>
                <a:ext uri="{FF2B5EF4-FFF2-40B4-BE49-F238E27FC236}">
                  <a16:creationId xmlns:a16="http://schemas.microsoft.com/office/drawing/2014/main" id="{D688F26E-EACA-4102-A77D-DD6AD49AD385}"/>
                </a:ext>
              </a:extLst>
            </p:cNvPr>
            <p:cNvSpPr txBox="1"/>
            <p:nvPr/>
          </p:nvSpPr>
          <p:spPr>
            <a:xfrm>
              <a:off x="6515708" y="2924944"/>
              <a:ext cx="1264963" cy="8612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A" sz="4800" dirty="0">
                  <a:solidFill>
                    <a:schemeClr val="bg1"/>
                  </a:solidFill>
                </a:rPr>
                <a:t>…</a:t>
              </a:r>
            </a:p>
          </p:txBody>
        </p:sp>
      </p:grpSp>
      <p:sp>
        <p:nvSpPr>
          <p:cNvPr id="152" name="Titre 1">
            <a:extLst>
              <a:ext uri="{FF2B5EF4-FFF2-40B4-BE49-F238E27FC236}">
                <a16:creationId xmlns:a16="http://schemas.microsoft.com/office/drawing/2014/main" id="{708BBB17-4977-4FD8-88ED-BFC9356C9EE3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9164038" cy="1354162"/>
          </a:xfrm>
          <a:prstGeom prst="rect">
            <a:avLst/>
          </a:prstGeom>
          <a:solidFill>
            <a:srgbClr val="C0504D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5906">
                <a:solidFill>
                  <a:schemeClr val="tx1"/>
                </a:solidFill>
                <a:latin typeface="+mj-lt"/>
                <a:ea typeface="+mj-ea"/>
                <a:cs typeface="+mj-cs"/>
                <a:sym typeface="Gill Sans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5906">
                <a:solidFill>
                  <a:schemeClr val="tx1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5906">
                <a:solidFill>
                  <a:schemeClr val="tx1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5906">
                <a:solidFill>
                  <a:schemeClr val="tx1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5906">
                <a:solidFill>
                  <a:schemeClr val="tx1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321457" algn="ctr" rtl="0" fontAlgn="base">
              <a:spcBef>
                <a:spcPct val="0"/>
              </a:spcBef>
              <a:spcAft>
                <a:spcPct val="0"/>
              </a:spcAft>
              <a:defRPr sz="5906">
                <a:solidFill>
                  <a:schemeClr val="tx1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642915" algn="ctr" rtl="0" fontAlgn="base">
              <a:spcBef>
                <a:spcPct val="0"/>
              </a:spcBef>
              <a:spcAft>
                <a:spcPct val="0"/>
              </a:spcAft>
              <a:defRPr sz="5906">
                <a:solidFill>
                  <a:schemeClr val="tx1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964372" algn="ctr" rtl="0" fontAlgn="base">
              <a:spcBef>
                <a:spcPct val="0"/>
              </a:spcBef>
              <a:spcAft>
                <a:spcPct val="0"/>
              </a:spcAft>
              <a:defRPr sz="5906">
                <a:solidFill>
                  <a:schemeClr val="tx1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1285829" algn="ctr" rtl="0" fontAlgn="base">
              <a:spcBef>
                <a:spcPct val="0"/>
              </a:spcBef>
              <a:spcAft>
                <a:spcPct val="0"/>
              </a:spcAft>
              <a:defRPr sz="5906">
                <a:solidFill>
                  <a:schemeClr val="tx1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defTabSz="642915" eaLnBrk="1" hangingPunct="1">
              <a:defRPr/>
            </a:pPr>
            <a:r>
              <a:rPr lang="en-US" altLang="fr-FR" sz="3200" kern="1200">
                <a:solidFill>
                  <a:srgbClr val="FFFFFF"/>
                </a:solidFill>
                <a:latin typeface="Calibri "/>
                <a:cs typeface="Bradley Hand ITC TT-Bold" charset="0"/>
                <a:sym typeface="Bradley Hand ITC TT-Bold" charset="0"/>
              </a:rPr>
              <a:t>What if prey forage in a mosaic of food patches </a:t>
            </a:r>
            <a:br>
              <a:rPr lang="en-US" altLang="fr-FR" sz="3200" kern="1200">
                <a:solidFill>
                  <a:srgbClr val="FFFFFF"/>
                </a:solidFill>
                <a:latin typeface="Calibri "/>
                <a:cs typeface="Bradley Hand ITC TT-Bold" charset="0"/>
                <a:sym typeface="Bradley Hand ITC TT-Bold" charset="0"/>
              </a:rPr>
            </a:br>
            <a:r>
              <a:rPr lang="en-US" altLang="fr-FR" sz="3200" kern="1200">
                <a:solidFill>
                  <a:srgbClr val="FFFFFF"/>
                </a:solidFill>
                <a:latin typeface="Calibri "/>
                <a:cs typeface="Bradley Hand ITC TT-Bold" charset="0"/>
                <a:sym typeface="Bradley Hand ITC TT-Bold" charset="0"/>
              </a:rPr>
              <a:t>in which &gt; 1 resource type is avail</a:t>
            </a:r>
            <a:r>
              <a:rPr lang="en-US" altLang="fr-FR" sz="3600" kern="1200">
                <a:solidFill>
                  <a:srgbClr val="FFFFFF"/>
                </a:solidFill>
                <a:latin typeface="Calibri "/>
                <a:cs typeface="Bradley Hand ITC TT-Bold" charset="0"/>
                <a:sym typeface="Bradley Hand ITC TT-Bold" charset="0"/>
              </a:rPr>
              <a:t>able?</a:t>
            </a:r>
            <a:endParaRPr lang="fr-CA" sz="3600" kern="0" dirty="0">
              <a:solidFill>
                <a:schemeClr val="bg1"/>
              </a:solidFill>
            </a:endParaRPr>
          </a:p>
        </p:txBody>
      </p:sp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8A5F5FBD-0B06-42AB-B00F-1511A2F41878}"/>
              </a:ext>
            </a:extLst>
          </p:cNvPr>
          <p:cNvSpPr/>
          <p:nvPr/>
        </p:nvSpPr>
        <p:spPr bwMode="auto">
          <a:xfrm>
            <a:off x="1547664" y="5020066"/>
            <a:ext cx="6389484" cy="521328"/>
          </a:xfrm>
          <a:prstGeom prst="roundRect">
            <a:avLst/>
          </a:prstGeom>
          <a:noFill/>
          <a:ln w="38100" cap="flat" cmpd="sng" algn="ctr">
            <a:solidFill>
              <a:srgbClr val="C0504D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CA" sz="1200" b="0" i="0" u="none" strike="noStrike" cap="none" normalizeH="0" baseline="0">
              <a:ln>
                <a:noFill/>
              </a:ln>
              <a:solidFill>
                <a:srgbClr val="FFFFFF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6740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1000" fill="hold"/>
                                        <p:tgtEl>
                                          <p:spTgt spid="15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7864BE62-6594-4DFE-9BAA-050FE5996582}"/>
              </a:ext>
            </a:extLst>
          </p:cNvPr>
          <p:cNvSpPr/>
          <p:nvPr/>
        </p:nvSpPr>
        <p:spPr bwMode="auto">
          <a:xfrm>
            <a:off x="6444208" y="5653956"/>
            <a:ext cx="2160240" cy="943395"/>
          </a:xfrm>
          <a:prstGeom prst="roundRect">
            <a:avLst/>
          </a:prstGeom>
          <a:solidFill>
            <a:srgbClr val="92D050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CA" sz="1200" b="0" i="0" u="none" strike="noStrike" cap="none" normalizeH="0" baseline="0">
              <a:ln>
                <a:noFill/>
              </a:ln>
              <a:solidFill>
                <a:srgbClr val="FFFFFF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62" name="Rectangle 4">
            <a:extLst>
              <a:ext uri="{FF2B5EF4-FFF2-40B4-BE49-F238E27FC236}">
                <a16:creationId xmlns:a16="http://schemas.microsoft.com/office/drawing/2014/main" id="{F83A985F-4251-4275-A157-321ED8A2B7C7}"/>
              </a:ext>
            </a:extLst>
          </p:cNvPr>
          <p:cNvSpPr>
            <a:spLocks/>
          </p:cNvSpPr>
          <p:nvPr/>
        </p:nvSpPr>
        <p:spPr bwMode="auto">
          <a:xfrm>
            <a:off x="5729288" y="8572500"/>
            <a:ext cx="1333500" cy="31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40639" bIns="0"/>
          <a:lstStyle>
            <a:lvl1pPr marL="39688" eaLnBrk="0" hangingPunct="0">
              <a:defRPr sz="1200">
                <a:solidFill>
                  <a:srgbClr val="FFFFFF"/>
                </a:solidFill>
                <a:latin typeface="Gill Sans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1200">
                <a:solidFill>
                  <a:srgbClr val="FFFFFF"/>
                </a:solidFill>
                <a:latin typeface="Gill Sans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1200">
                <a:solidFill>
                  <a:srgbClr val="FFFFFF"/>
                </a:solidFill>
                <a:latin typeface="Gill Sans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1200">
                <a:solidFill>
                  <a:srgbClr val="FFFFFF"/>
                </a:solidFill>
                <a:latin typeface="Gill Sans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1200">
                <a:solidFill>
                  <a:srgbClr val="FFFFFF"/>
                </a:solidFill>
                <a:latin typeface="Gill Sans" charset="0"/>
                <a:cs typeface="ヒラギノ角ゴ ProN W3" charset="0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FFFFFF"/>
                </a:solidFill>
                <a:latin typeface="Gill Sans" charset="0"/>
                <a:cs typeface="ヒラギノ角ゴ ProN W3" charset="0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FFFFFF"/>
                </a:solidFill>
                <a:latin typeface="Gill Sans" charset="0"/>
                <a:cs typeface="ヒラギノ角ゴ ProN W3" charset="0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FFFFFF"/>
                </a:solidFill>
                <a:latin typeface="Gill Sans" charset="0"/>
                <a:cs typeface="ヒラギノ角ゴ ProN W3" charset="0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FFFFFF"/>
                </a:solidFill>
                <a:latin typeface="Gill Sans" charset="0"/>
                <a:cs typeface="ヒラギノ角ゴ ProN W3" charset="0"/>
                <a:sym typeface="Gill Sans" charset="0"/>
              </a:defRPr>
            </a:lvl9pPr>
          </a:lstStyle>
          <a:p>
            <a:pPr marL="39688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fr-FR" sz="1400" b="1" i="0" u="none" strike="noStrike" kern="1200" cap="none" spc="0" normalizeH="0" baseline="0" noProof="0">
                <a:ln>
                  <a:noFill/>
                </a:ln>
                <a:solidFill>
                  <a:srgbClr val="F9F9F9"/>
                </a:solidFill>
                <a:effectLst/>
                <a:uLnTx/>
                <a:uFillTx/>
                <a:latin typeface="Gill Sans" charset="0"/>
                <a:cs typeface="Gill Sans" charset="0"/>
                <a:sym typeface="Gill Sans" charset="0"/>
              </a:rPr>
              <a:t>© R. Du Toit</a:t>
            </a:r>
          </a:p>
        </p:txBody>
      </p:sp>
      <p:grpSp>
        <p:nvGrpSpPr>
          <p:cNvPr id="4" name="Groupe 3">
            <a:extLst>
              <a:ext uri="{FF2B5EF4-FFF2-40B4-BE49-F238E27FC236}">
                <a16:creationId xmlns:a16="http://schemas.microsoft.com/office/drawing/2014/main" id="{E1CB396F-2301-40BC-88BC-E7953069EE18}"/>
              </a:ext>
            </a:extLst>
          </p:cNvPr>
          <p:cNvGrpSpPr/>
          <p:nvPr/>
        </p:nvGrpSpPr>
        <p:grpSpPr>
          <a:xfrm>
            <a:off x="1979712" y="1402262"/>
            <a:ext cx="1150243" cy="1090634"/>
            <a:chOff x="4572000" y="4437112"/>
            <a:chExt cx="1800200" cy="1728192"/>
          </a:xfrm>
        </p:grpSpPr>
        <p:sp>
          <p:nvSpPr>
            <p:cNvPr id="14" name="Ellipse 13">
              <a:extLst>
                <a:ext uri="{FF2B5EF4-FFF2-40B4-BE49-F238E27FC236}">
                  <a16:creationId xmlns:a16="http://schemas.microsoft.com/office/drawing/2014/main" id="{1E5B38D6-17E6-4EBF-8AC6-1D2EE2A577CB}"/>
                </a:ext>
              </a:extLst>
            </p:cNvPr>
            <p:cNvSpPr/>
            <p:nvPr/>
          </p:nvSpPr>
          <p:spPr bwMode="auto">
            <a:xfrm>
              <a:off x="4572000" y="4437112"/>
              <a:ext cx="1800200" cy="1728192"/>
            </a:xfrm>
            <a:prstGeom prst="ellipse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33" name="Ellipse 32">
              <a:extLst>
                <a:ext uri="{FF2B5EF4-FFF2-40B4-BE49-F238E27FC236}">
                  <a16:creationId xmlns:a16="http://schemas.microsoft.com/office/drawing/2014/main" id="{5A56D721-B89A-4AEB-B967-194C2DD4CF94}"/>
                </a:ext>
              </a:extLst>
            </p:cNvPr>
            <p:cNvSpPr/>
            <p:nvPr/>
          </p:nvSpPr>
          <p:spPr bwMode="auto">
            <a:xfrm rot="13187553">
              <a:off x="5000923" y="5042580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34" name="Ellipse 33">
              <a:extLst>
                <a:ext uri="{FF2B5EF4-FFF2-40B4-BE49-F238E27FC236}">
                  <a16:creationId xmlns:a16="http://schemas.microsoft.com/office/drawing/2014/main" id="{203507A4-F3AF-4C39-B4BA-3D2D5FF09F95}"/>
                </a:ext>
              </a:extLst>
            </p:cNvPr>
            <p:cNvSpPr/>
            <p:nvPr/>
          </p:nvSpPr>
          <p:spPr bwMode="auto">
            <a:xfrm rot="13187553">
              <a:off x="5944240" y="5462878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35" name="Ellipse 34">
              <a:extLst>
                <a:ext uri="{FF2B5EF4-FFF2-40B4-BE49-F238E27FC236}">
                  <a16:creationId xmlns:a16="http://schemas.microsoft.com/office/drawing/2014/main" id="{FB3C6A80-EE9D-4185-8A58-F5FF1B11D89D}"/>
                </a:ext>
              </a:extLst>
            </p:cNvPr>
            <p:cNvSpPr/>
            <p:nvPr/>
          </p:nvSpPr>
          <p:spPr bwMode="auto">
            <a:xfrm rot="13187553">
              <a:off x="4961444" y="5690652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36" name="Ellipse 35">
              <a:extLst>
                <a:ext uri="{FF2B5EF4-FFF2-40B4-BE49-F238E27FC236}">
                  <a16:creationId xmlns:a16="http://schemas.microsoft.com/office/drawing/2014/main" id="{DA1A34DE-7495-49A3-93D5-017EA705BCD0}"/>
                </a:ext>
              </a:extLst>
            </p:cNvPr>
            <p:cNvSpPr/>
            <p:nvPr/>
          </p:nvSpPr>
          <p:spPr bwMode="auto">
            <a:xfrm rot="13187553">
              <a:off x="5465516" y="5714855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37" name="Ellipse 36">
              <a:extLst>
                <a:ext uri="{FF2B5EF4-FFF2-40B4-BE49-F238E27FC236}">
                  <a16:creationId xmlns:a16="http://schemas.microsoft.com/office/drawing/2014/main" id="{17C61FFF-CF81-439D-AB7C-C7A14056AC3B}"/>
                </a:ext>
              </a:extLst>
            </p:cNvPr>
            <p:cNvSpPr/>
            <p:nvPr/>
          </p:nvSpPr>
          <p:spPr bwMode="auto">
            <a:xfrm rot="19632565">
              <a:off x="5592568" y="5112705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38" name="Ellipse 37">
              <a:extLst>
                <a:ext uri="{FF2B5EF4-FFF2-40B4-BE49-F238E27FC236}">
                  <a16:creationId xmlns:a16="http://schemas.microsoft.com/office/drawing/2014/main" id="{93E4956F-FC51-462D-B40F-6B6CBA6D7CBF}"/>
                </a:ext>
              </a:extLst>
            </p:cNvPr>
            <p:cNvSpPr/>
            <p:nvPr/>
          </p:nvSpPr>
          <p:spPr bwMode="auto">
            <a:xfrm rot="19632565">
              <a:off x="5988628" y="5137841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39" name="Ellipse 38">
              <a:extLst>
                <a:ext uri="{FF2B5EF4-FFF2-40B4-BE49-F238E27FC236}">
                  <a16:creationId xmlns:a16="http://schemas.microsoft.com/office/drawing/2014/main" id="{7650510A-04AF-4A9F-8F20-7B2B8D054162}"/>
                </a:ext>
              </a:extLst>
            </p:cNvPr>
            <p:cNvSpPr/>
            <p:nvPr/>
          </p:nvSpPr>
          <p:spPr bwMode="auto">
            <a:xfrm rot="16556218">
              <a:off x="4723078" y="5446740"/>
              <a:ext cx="144000" cy="144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40" name="Ellipse 39">
              <a:extLst>
                <a:ext uri="{FF2B5EF4-FFF2-40B4-BE49-F238E27FC236}">
                  <a16:creationId xmlns:a16="http://schemas.microsoft.com/office/drawing/2014/main" id="{504C5C2D-56CA-4CAE-98BE-4C2CDEE36935}"/>
                </a:ext>
              </a:extLst>
            </p:cNvPr>
            <p:cNvSpPr/>
            <p:nvPr/>
          </p:nvSpPr>
          <p:spPr bwMode="auto">
            <a:xfrm rot="16556218">
              <a:off x="5443174" y="5347380"/>
              <a:ext cx="144000" cy="144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41" name="Ellipse 40">
              <a:extLst>
                <a:ext uri="{FF2B5EF4-FFF2-40B4-BE49-F238E27FC236}">
                  <a16:creationId xmlns:a16="http://schemas.microsoft.com/office/drawing/2014/main" id="{CFAD4D3C-2B05-4E00-884A-4802C0AB929C}"/>
                </a:ext>
              </a:extLst>
            </p:cNvPr>
            <p:cNvSpPr/>
            <p:nvPr/>
          </p:nvSpPr>
          <p:spPr bwMode="auto">
            <a:xfrm rot="16556218">
              <a:off x="4943456" y="4703600"/>
              <a:ext cx="144000" cy="144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42" name="Ellipse 41">
              <a:extLst>
                <a:ext uri="{FF2B5EF4-FFF2-40B4-BE49-F238E27FC236}">
                  <a16:creationId xmlns:a16="http://schemas.microsoft.com/office/drawing/2014/main" id="{2E5EB09D-8B7E-4A51-8D0D-5E36F32AB520}"/>
                </a:ext>
              </a:extLst>
            </p:cNvPr>
            <p:cNvSpPr/>
            <p:nvPr/>
          </p:nvSpPr>
          <p:spPr bwMode="auto">
            <a:xfrm rot="16556218">
              <a:off x="5339516" y="4728736"/>
              <a:ext cx="144000" cy="144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43" name="Ellipse 42">
              <a:extLst>
                <a:ext uri="{FF2B5EF4-FFF2-40B4-BE49-F238E27FC236}">
                  <a16:creationId xmlns:a16="http://schemas.microsoft.com/office/drawing/2014/main" id="{D5FEB3DB-6DB7-4A40-83E3-FAD246624099}"/>
                </a:ext>
              </a:extLst>
            </p:cNvPr>
            <p:cNvSpPr/>
            <p:nvPr/>
          </p:nvSpPr>
          <p:spPr bwMode="auto">
            <a:xfrm rot="1401230">
              <a:off x="5314723" y="5516865"/>
              <a:ext cx="144000" cy="144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44" name="Ellipse 43">
              <a:extLst>
                <a:ext uri="{FF2B5EF4-FFF2-40B4-BE49-F238E27FC236}">
                  <a16:creationId xmlns:a16="http://schemas.microsoft.com/office/drawing/2014/main" id="{07C36625-5F11-4936-8833-642E626104A2}"/>
                </a:ext>
              </a:extLst>
            </p:cNvPr>
            <p:cNvSpPr/>
            <p:nvPr/>
          </p:nvSpPr>
          <p:spPr bwMode="auto">
            <a:xfrm rot="1401230">
              <a:off x="5710783" y="5290241"/>
              <a:ext cx="144000" cy="144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45" name="Ellipse 44">
              <a:extLst>
                <a:ext uri="{FF2B5EF4-FFF2-40B4-BE49-F238E27FC236}">
                  <a16:creationId xmlns:a16="http://schemas.microsoft.com/office/drawing/2014/main" id="{BEABE2D5-2D86-4AD6-B9EA-2E8FF97E2C62}"/>
                </a:ext>
              </a:extLst>
            </p:cNvPr>
            <p:cNvSpPr/>
            <p:nvPr/>
          </p:nvSpPr>
          <p:spPr bwMode="auto">
            <a:xfrm rot="19091771">
              <a:off x="5157677" y="4911519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46" name="Ellipse 45">
              <a:extLst>
                <a:ext uri="{FF2B5EF4-FFF2-40B4-BE49-F238E27FC236}">
                  <a16:creationId xmlns:a16="http://schemas.microsoft.com/office/drawing/2014/main" id="{D8AAC036-C075-446C-97A1-1CFB649C2C22}"/>
                </a:ext>
              </a:extLst>
            </p:cNvPr>
            <p:cNvSpPr/>
            <p:nvPr/>
          </p:nvSpPr>
          <p:spPr bwMode="auto">
            <a:xfrm rot="19091771">
              <a:off x="5877773" y="5741313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47" name="Ellipse 46">
              <a:extLst>
                <a:ext uri="{FF2B5EF4-FFF2-40B4-BE49-F238E27FC236}">
                  <a16:creationId xmlns:a16="http://schemas.microsoft.com/office/drawing/2014/main" id="{5655D4A8-B77C-40A5-B7F5-BE01A752E65C}"/>
                </a:ext>
              </a:extLst>
            </p:cNvPr>
            <p:cNvSpPr/>
            <p:nvPr/>
          </p:nvSpPr>
          <p:spPr bwMode="auto">
            <a:xfrm rot="3936783">
              <a:off x="5526101" y="4713746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48" name="Ellipse 47">
              <a:extLst>
                <a:ext uri="{FF2B5EF4-FFF2-40B4-BE49-F238E27FC236}">
                  <a16:creationId xmlns:a16="http://schemas.microsoft.com/office/drawing/2014/main" id="{53ADA02B-5B8C-414A-93A4-E41C1D62655D}"/>
                </a:ext>
              </a:extLst>
            </p:cNvPr>
            <p:cNvSpPr/>
            <p:nvPr/>
          </p:nvSpPr>
          <p:spPr bwMode="auto">
            <a:xfrm rot="7305448">
              <a:off x="5248256" y="5795300"/>
              <a:ext cx="144000" cy="144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49" name="Ellipse 48">
              <a:extLst>
                <a:ext uri="{FF2B5EF4-FFF2-40B4-BE49-F238E27FC236}">
                  <a16:creationId xmlns:a16="http://schemas.microsoft.com/office/drawing/2014/main" id="{16DAABE3-C425-4D85-A062-F026EC7CACF3}"/>
                </a:ext>
              </a:extLst>
            </p:cNvPr>
            <p:cNvSpPr/>
            <p:nvPr/>
          </p:nvSpPr>
          <p:spPr bwMode="auto">
            <a:xfrm rot="7305448">
              <a:off x="5644316" y="4891282"/>
              <a:ext cx="144000" cy="144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grpSp>
        <p:nvGrpSpPr>
          <p:cNvPr id="51" name="Groupe 50">
            <a:extLst>
              <a:ext uri="{FF2B5EF4-FFF2-40B4-BE49-F238E27FC236}">
                <a16:creationId xmlns:a16="http://schemas.microsoft.com/office/drawing/2014/main" id="{0A7D76EA-3650-457E-9BA9-A59A75ECA75C}"/>
              </a:ext>
            </a:extLst>
          </p:cNvPr>
          <p:cNvGrpSpPr/>
          <p:nvPr/>
        </p:nvGrpSpPr>
        <p:grpSpPr>
          <a:xfrm rot="3599910">
            <a:off x="3988172" y="1504836"/>
            <a:ext cx="1136077" cy="1104234"/>
            <a:chOff x="4572000" y="4437112"/>
            <a:chExt cx="1800200" cy="1728192"/>
          </a:xfrm>
        </p:grpSpPr>
        <p:sp>
          <p:nvSpPr>
            <p:cNvPr id="52" name="Ellipse 51">
              <a:extLst>
                <a:ext uri="{FF2B5EF4-FFF2-40B4-BE49-F238E27FC236}">
                  <a16:creationId xmlns:a16="http://schemas.microsoft.com/office/drawing/2014/main" id="{AAFA9A07-FA48-4AA3-968A-FC763054B1F5}"/>
                </a:ext>
              </a:extLst>
            </p:cNvPr>
            <p:cNvSpPr/>
            <p:nvPr/>
          </p:nvSpPr>
          <p:spPr bwMode="auto">
            <a:xfrm>
              <a:off x="4572000" y="4437112"/>
              <a:ext cx="1800200" cy="1728192"/>
            </a:xfrm>
            <a:prstGeom prst="ellipse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53" name="Ellipse 52">
              <a:extLst>
                <a:ext uri="{FF2B5EF4-FFF2-40B4-BE49-F238E27FC236}">
                  <a16:creationId xmlns:a16="http://schemas.microsoft.com/office/drawing/2014/main" id="{58EC4F66-144D-471A-BBE8-9576A89E600C}"/>
                </a:ext>
              </a:extLst>
            </p:cNvPr>
            <p:cNvSpPr/>
            <p:nvPr/>
          </p:nvSpPr>
          <p:spPr bwMode="auto">
            <a:xfrm rot="13187553">
              <a:off x="5000923" y="5042580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54" name="Ellipse 53">
              <a:extLst>
                <a:ext uri="{FF2B5EF4-FFF2-40B4-BE49-F238E27FC236}">
                  <a16:creationId xmlns:a16="http://schemas.microsoft.com/office/drawing/2014/main" id="{2AC6AAB3-4B50-485D-A41B-C18666AE379F}"/>
                </a:ext>
              </a:extLst>
            </p:cNvPr>
            <p:cNvSpPr/>
            <p:nvPr/>
          </p:nvSpPr>
          <p:spPr bwMode="auto">
            <a:xfrm rot="13187553">
              <a:off x="5944240" y="5462878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55" name="Ellipse 54">
              <a:extLst>
                <a:ext uri="{FF2B5EF4-FFF2-40B4-BE49-F238E27FC236}">
                  <a16:creationId xmlns:a16="http://schemas.microsoft.com/office/drawing/2014/main" id="{6CD14EB1-BB38-4608-9AC9-678F046A7979}"/>
                </a:ext>
              </a:extLst>
            </p:cNvPr>
            <p:cNvSpPr/>
            <p:nvPr/>
          </p:nvSpPr>
          <p:spPr bwMode="auto">
            <a:xfrm rot="13187553">
              <a:off x="4961444" y="5690652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56" name="Ellipse 55">
              <a:extLst>
                <a:ext uri="{FF2B5EF4-FFF2-40B4-BE49-F238E27FC236}">
                  <a16:creationId xmlns:a16="http://schemas.microsoft.com/office/drawing/2014/main" id="{51B1CB90-694F-4341-B373-96CD0AF31BE1}"/>
                </a:ext>
              </a:extLst>
            </p:cNvPr>
            <p:cNvSpPr/>
            <p:nvPr/>
          </p:nvSpPr>
          <p:spPr bwMode="auto">
            <a:xfrm rot="13187553">
              <a:off x="5465516" y="5714855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57" name="Ellipse 56">
              <a:extLst>
                <a:ext uri="{FF2B5EF4-FFF2-40B4-BE49-F238E27FC236}">
                  <a16:creationId xmlns:a16="http://schemas.microsoft.com/office/drawing/2014/main" id="{64BBCCB6-E534-43D3-9054-316EBA2A3798}"/>
                </a:ext>
              </a:extLst>
            </p:cNvPr>
            <p:cNvSpPr/>
            <p:nvPr/>
          </p:nvSpPr>
          <p:spPr bwMode="auto">
            <a:xfrm rot="19632565">
              <a:off x="5592568" y="5112705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58" name="Ellipse 57">
              <a:extLst>
                <a:ext uri="{FF2B5EF4-FFF2-40B4-BE49-F238E27FC236}">
                  <a16:creationId xmlns:a16="http://schemas.microsoft.com/office/drawing/2014/main" id="{63BAAE5E-7C85-4DE3-9D0D-02BF8E38343E}"/>
                </a:ext>
              </a:extLst>
            </p:cNvPr>
            <p:cNvSpPr/>
            <p:nvPr/>
          </p:nvSpPr>
          <p:spPr bwMode="auto">
            <a:xfrm rot="19632565">
              <a:off x="5988628" y="5137841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59" name="Ellipse 58">
              <a:extLst>
                <a:ext uri="{FF2B5EF4-FFF2-40B4-BE49-F238E27FC236}">
                  <a16:creationId xmlns:a16="http://schemas.microsoft.com/office/drawing/2014/main" id="{321C982C-E9AD-4AAE-85BF-088A0D605A09}"/>
                </a:ext>
              </a:extLst>
            </p:cNvPr>
            <p:cNvSpPr/>
            <p:nvPr/>
          </p:nvSpPr>
          <p:spPr bwMode="auto">
            <a:xfrm rot="16556218">
              <a:off x="4723078" y="5446740"/>
              <a:ext cx="144000" cy="144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60" name="Ellipse 59">
              <a:extLst>
                <a:ext uri="{FF2B5EF4-FFF2-40B4-BE49-F238E27FC236}">
                  <a16:creationId xmlns:a16="http://schemas.microsoft.com/office/drawing/2014/main" id="{3F82B8FD-B0FB-4C8E-BC9A-49EC8E54A440}"/>
                </a:ext>
              </a:extLst>
            </p:cNvPr>
            <p:cNvSpPr/>
            <p:nvPr/>
          </p:nvSpPr>
          <p:spPr bwMode="auto">
            <a:xfrm rot="16556218">
              <a:off x="5443174" y="5347380"/>
              <a:ext cx="144000" cy="144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65" name="Ellipse 64">
              <a:extLst>
                <a:ext uri="{FF2B5EF4-FFF2-40B4-BE49-F238E27FC236}">
                  <a16:creationId xmlns:a16="http://schemas.microsoft.com/office/drawing/2014/main" id="{F88F1E0A-FD98-449E-BCCB-80AA6827D442}"/>
                </a:ext>
              </a:extLst>
            </p:cNvPr>
            <p:cNvSpPr/>
            <p:nvPr/>
          </p:nvSpPr>
          <p:spPr bwMode="auto">
            <a:xfrm rot="16556218">
              <a:off x="4943456" y="4703600"/>
              <a:ext cx="144000" cy="144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66" name="Ellipse 65">
              <a:extLst>
                <a:ext uri="{FF2B5EF4-FFF2-40B4-BE49-F238E27FC236}">
                  <a16:creationId xmlns:a16="http://schemas.microsoft.com/office/drawing/2014/main" id="{4C64638C-FD96-45A0-8C22-306C2ADCBB0D}"/>
                </a:ext>
              </a:extLst>
            </p:cNvPr>
            <p:cNvSpPr/>
            <p:nvPr/>
          </p:nvSpPr>
          <p:spPr bwMode="auto">
            <a:xfrm rot="16556218">
              <a:off x="5339516" y="4728736"/>
              <a:ext cx="144000" cy="144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67" name="Ellipse 66">
              <a:extLst>
                <a:ext uri="{FF2B5EF4-FFF2-40B4-BE49-F238E27FC236}">
                  <a16:creationId xmlns:a16="http://schemas.microsoft.com/office/drawing/2014/main" id="{50F9B18D-F80F-4014-B947-19951A839B64}"/>
                </a:ext>
              </a:extLst>
            </p:cNvPr>
            <p:cNvSpPr/>
            <p:nvPr/>
          </p:nvSpPr>
          <p:spPr bwMode="auto">
            <a:xfrm rot="1401230">
              <a:off x="5314723" y="5516865"/>
              <a:ext cx="144000" cy="144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68" name="Ellipse 67">
              <a:extLst>
                <a:ext uri="{FF2B5EF4-FFF2-40B4-BE49-F238E27FC236}">
                  <a16:creationId xmlns:a16="http://schemas.microsoft.com/office/drawing/2014/main" id="{41E8861D-FF8A-4CE6-8911-FF0A8342DD39}"/>
                </a:ext>
              </a:extLst>
            </p:cNvPr>
            <p:cNvSpPr/>
            <p:nvPr/>
          </p:nvSpPr>
          <p:spPr bwMode="auto">
            <a:xfrm rot="1401230">
              <a:off x="5710783" y="5290241"/>
              <a:ext cx="144000" cy="144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69" name="Ellipse 68">
              <a:extLst>
                <a:ext uri="{FF2B5EF4-FFF2-40B4-BE49-F238E27FC236}">
                  <a16:creationId xmlns:a16="http://schemas.microsoft.com/office/drawing/2014/main" id="{E473D80F-A37A-4BF7-A1FF-75B6DFF71D7F}"/>
                </a:ext>
              </a:extLst>
            </p:cNvPr>
            <p:cNvSpPr/>
            <p:nvPr/>
          </p:nvSpPr>
          <p:spPr bwMode="auto">
            <a:xfrm rot="19091771">
              <a:off x="5157677" y="4911519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70" name="Ellipse 69">
              <a:extLst>
                <a:ext uri="{FF2B5EF4-FFF2-40B4-BE49-F238E27FC236}">
                  <a16:creationId xmlns:a16="http://schemas.microsoft.com/office/drawing/2014/main" id="{8B23B4AE-97AF-4EEF-A6B5-4BCCD9DD654A}"/>
                </a:ext>
              </a:extLst>
            </p:cNvPr>
            <p:cNvSpPr/>
            <p:nvPr/>
          </p:nvSpPr>
          <p:spPr bwMode="auto">
            <a:xfrm rot="19091771">
              <a:off x="5877773" y="5741313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71" name="Ellipse 70">
              <a:extLst>
                <a:ext uri="{FF2B5EF4-FFF2-40B4-BE49-F238E27FC236}">
                  <a16:creationId xmlns:a16="http://schemas.microsoft.com/office/drawing/2014/main" id="{85308B9B-C6D9-4E26-84B4-316BEBA5C5B7}"/>
                </a:ext>
              </a:extLst>
            </p:cNvPr>
            <p:cNvSpPr/>
            <p:nvPr/>
          </p:nvSpPr>
          <p:spPr bwMode="auto">
            <a:xfrm rot="3936783">
              <a:off x="5526101" y="4713746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72" name="Ellipse 71">
              <a:extLst>
                <a:ext uri="{FF2B5EF4-FFF2-40B4-BE49-F238E27FC236}">
                  <a16:creationId xmlns:a16="http://schemas.microsoft.com/office/drawing/2014/main" id="{B955DA1D-0643-403F-81CB-F3D8D88C327C}"/>
                </a:ext>
              </a:extLst>
            </p:cNvPr>
            <p:cNvSpPr/>
            <p:nvPr/>
          </p:nvSpPr>
          <p:spPr bwMode="auto">
            <a:xfrm rot="7305448">
              <a:off x="5248256" y="5795300"/>
              <a:ext cx="144000" cy="144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73" name="Ellipse 72">
              <a:extLst>
                <a:ext uri="{FF2B5EF4-FFF2-40B4-BE49-F238E27FC236}">
                  <a16:creationId xmlns:a16="http://schemas.microsoft.com/office/drawing/2014/main" id="{24BE2F93-B7BA-4F0F-90AA-9D53C41A36A0}"/>
                </a:ext>
              </a:extLst>
            </p:cNvPr>
            <p:cNvSpPr/>
            <p:nvPr/>
          </p:nvSpPr>
          <p:spPr bwMode="auto">
            <a:xfrm rot="7305448">
              <a:off x="5644316" y="4891282"/>
              <a:ext cx="144000" cy="144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5" name="ZoneTexte 4">
            <a:extLst>
              <a:ext uri="{FF2B5EF4-FFF2-40B4-BE49-F238E27FC236}">
                <a16:creationId xmlns:a16="http://schemas.microsoft.com/office/drawing/2014/main" id="{9A967860-9361-4D9E-94B8-585ECA4C875C}"/>
              </a:ext>
            </a:extLst>
          </p:cNvPr>
          <p:cNvSpPr txBox="1"/>
          <p:nvPr/>
        </p:nvSpPr>
        <p:spPr>
          <a:xfrm>
            <a:off x="1844286" y="8586005"/>
            <a:ext cx="19442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CA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</a:rPr>
              <a:t>When</a:t>
            </a:r>
            <a:r>
              <a:rPr kumimoji="0" lang="fr-CA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</a:rPr>
              <a:t> to </a:t>
            </a:r>
            <a:r>
              <a:rPr kumimoji="0" lang="fr-CA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</a:rPr>
              <a:t>leave</a:t>
            </a:r>
            <a:r>
              <a:rPr kumimoji="0" lang="fr-CA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</a:rPr>
              <a:t> the patch</a:t>
            </a:r>
          </a:p>
        </p:txBody>
      </p:sp>
      <p:sp>
        <p:nvSpPr>
          <p:cNvPr id="74" name="ZoneTexte 73">
            <a:extLst>
              <a:ext uri="{FF2B5EF4-FFF2-40B4-BE49-F238E27FC236}">
                <a16:creationId xmlns:a16="http://schemas.microsoft.com/office/drawing/2014/main" id="{AEE0FEFA-B58E-4880-886F-5E712124B958}"/>
              </a:ext>
            </a:extLst>
          </p:cNvPr>
          <p:cNvSpPr txBox="1"/>
          <p:nvPr/>
        </p:nvSpPr>
        <p:spPr>
          <a:xfrm>
            <a:off x="4994059" y="8632739"/>
            <a:ext cx="19442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CA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</a:rPr>
              <a:t>What</a:t>
            </a:r>
            <a:r>
              <a:rPr kumimoji="0" lang="fr-CA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</a:rPr>
              <a:t> to </a:t>
            </a:r>
            <a:r>
              <a:rPr kumimoji="0" lang="fr-CA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</a:rPr>
              <a:t>eat</a:t>
            </a:r>
            <a:r>
              <a:rPr kumimoji="0" lang="fr-CA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</a:rPr>
              <a:t> in the patch</a:t>
            </a:r>
          </a:p>
        </p:txBody>
      </p:sp>
      <p:grpSp>
        <p:nvGrpSpPr>
          <p:cNvPr id="95" name="Groupe 94">
            <a:extLst>
              <a:ext uri="{FF2B5EF4-FFF2-40B4-BE49-F238E27FC236}">
                <a16:creationId xmlns:a16="http://schemas.microsoft.com/office/drawing/2014/main" id="{D20E488B-D188-4166-B72F-CFFD0BB1ACCD}"/>
              </a:ext>
            </a:extLst>
          </p:cNvPr>
          <p:cNvGrpSpPr/>
          <p:nvPr/>
        </p:nvGrpSpPr>
        <p:grpSpPr>
          <a:xfrm>
            <a:off x="467544" y="2135206"/>
            <a:ext cx="1150243" cy="1090634"/>
            <a:chOff x="1691680" y="4365104"/>
            <a:chExt cx="1800200" cy="1728192"/>
          </a:xfrm>
        </p:grpSpPr>
        <p:sp>
          <p:nvSpPr>
            <p:cNvPr id="96" name="Ellipse 95">
              <a:extLst>
                <a:ext uri="{FF2B5EF4-FFF2-40B4-BE49-F238E27FC236}">
                  <a16:creationId xmlns:a16="http://schemas.microsoft.com/office/drawing/2014/main" id="{92288761-AFA8-4CEC-B573-1E443829A761}"/>
                </a:ext>
              </a:extLst>
            </p:cNvPr>
            <p:cNvSpPr/>
            <p:nvPr/>
          </p:nvSpPr>
          <p:spPr bwMode="auto">
            <a:xfrm>
              <a:off x="1691680" y="4365104"/>
              <a:ext cx="1800200" cy="1728192"/>
            </a:xfrm>
            <a:prstGeom prst="ellipse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97" name="Ellipse 96">
              <a:extLst>
                <a:ext uri="{FF2B5EF4-FFF2-40B4-BE49-F238E27FC236}">
                  <a16:creationId xmlns:a16="http://schemas.microsoft.com/office/drawing/2014/main" id="{0FB789B3-40AE-4432-A960-7C075125826D}"/>
                </a:ext>
              </a:extLst>
            </p:cNvPr>
            <p:cNvSpPr/>
            <p:nvPr/>
          </p:nvSpPr>
          <p:spPr bwMode="auto">
            <a:xfrm>
              <a:off x="2051720" y="4725144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98" name="Ellipse 97">
              <a:extLst>
                <a:ext uri="{FF2B5EF4-FFF2-40B4-BE49-F238E27FC236}">
                  <a16:creationId xmlns:a16="http://schemas.microsoft.com/office/drawing/2014/main" id="{B3CF5830-D357-4BF0-A858-759B78A25DCB}"/>
                </a:ext>
              </a:extLst>
            </p:cNvPr>
            <p:cNvSpPr/>
            <p:nvPr/>
          </p:nvSpPr>
          <p:spPr bwMode="auto">
            <a:xfrm>
              <a:off x="2771816" y="4877544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99" name="Ellipse 98">
              <a:extLst>
                <a:ext uri="{FF2B5EF4-FFF2-40B4-BE49-F238E27FC236}">
                  <a16:creationId xmlns:a16="http://schemas.microsoft.com/office/drawing/2014/main" id="{42E9093D-4D1F-47B6-A60C-63EC86B41E16}"/>
                </a:ext>
              </a:extLst>
            </p:cNvPr>
            <p:cNvSpPr/>
            <p:nvPr/>
          </p:nvSpPr>
          <p:spPr bwMode="auto">
            <a:xfrm>
              <a:off x="2267744" y="5157208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00" name="Ellipse 99">
              <a:extLst>
                <a:ext uri="{FF2B5EF4-FFF2-40B4-BE49-F238E27FC236}">
                  <a16:creationId xmlns:a16="http://schemas.microsoft.com/office/drawing/2014/main" id="{67814095-E1A5-4480-A97A-FCF86B8B5492}"/>
                </a:ext>
              </a:extLst>
            </p:cNvPr>
            <p:cNvSpPr/>
            <p:nvPr/>
          </p:nvSpPr>
          <p:spPr bwMode="auto">
            <a:xfrm>
              <a:off x="2771816" y="5181411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01" name="Ellipse 100">
              <a:extLst>
                <a:ext uri="{FF2B5EF4-FFF2-40B4-BE49-F238E27FC236}">
                  <a16:creationId xmlns:a16="http://schemas.microsoft.com/office/drawing/2014/main" id="{FA9BC963-759C-465D-A787-49DFF27D15FB}"/>
                </a:ext>
              </a:extLst>
            </p:cNvPr>
            <p:cNvSpPr/>
            <p:nvPr/>
          </p:nvSpPr>
          <p:spPr bwMode="auto">
            <a:xfrm rot="6445012">
              <a:off x="2420144" y="4527371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02" name="Ellipse 101">
              <a:extLst>
                <a:ext uri="{FF2B5EF4-FFF2-40B4-BE49-F238E27FC236}">
                  <a16:creationId xmlns:a16="http://schemas.microsoft.com/office/drawing/2014/main" id="{48CC471E-39E4-4890-9CCD-3BDD9F795781}"/>
                </a:ext>
              </a:extLst>
            </p:cNvPr>
            <p:cNvSpPr/>
            <p:nvPr/>
          </p:nvSpPr>
          <p:spPr bwMode="auto">
            <a:xfrm rot="6445012">
              <a:off x="2816204" y="4552507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03" name="Ellipse 102">
              <a:extLst>
                <a:ext uri="{FF2B5EF4-FFF2-40B4-BE49-F238E27FC236}">
                  <a16:creationId xmlns:a16="http://schemas.microsoft.com/office/drawing/2014/main" id="{AFE862C6-5A73-4E69-B827-3887D9B5E187}"/>
                </a:ext>
              </a:extLst>
            </p:cNvPr>
            <p:cNvSpPr/>
            <p:nvPr/>
          </p:nvSpPr>
          <p:spPr bwMode="auto">
            <a:xfrm rot="3368665">
              <a:off x="1773875" y="5129304"/>
              <a:ext cx="144000" cy="144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04" name="Ellipse 103">
              <a:extLst>
                <a:ext uri="{FF2B5EF4-FFF2-40B4-BE49-F238E27FC236}">
                  <a16:creationId xmlns:a16="http://schemas.microsoft.com/office/drawing/2014/main" id="{67BA1AED-4B5F-4AE3-82B9-1B8D44BDBC33}"/>
                </a:ext>
              </a:extLst>
            </p:cNvPr>
            <p:cNvSpPr/>
            <p:nvPr/>
          </p:nvSpPr>
          <p:spPr bwMode="auto">
            <a:xfrm rot="3368665">
              <a:off x="2493971" y="5029944"/>
              <a:ext cx="144000" cy="144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05" name="Ellipse 104">
              <a:extLst>
                <a:ext uri="{FF2B5EF4-FFF2-40B4-BE49-F238E27FC236}">
                  <a16:creationId xmlns:a16="http://schemas.microsoft.com/office/drawing/2014/main" id="{16E02EC1-53FF-466B-B677-DE1FA7C39EB6}"/>
                </a:ext>
              </a:extLst>
            </p:cNvPr>
            <p:cNvSpPr/>
            <p:nvPr/>
          </p:nvSpPr>
          <p:spPr bwMode="auto">
            <a:xfrm rot="3368665">
              <a:off x="1989899" y="5309608"/>
              <a:ext cx="144000" cy="144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06" name="Ellipse 105">
              <a:extLst>
                <a:ext uri="{FF2B5EF4-FFF2-40B4-BE49-F238E27FC236}">
                  <a16:creationId xmlns:a16="http://schemas.microsoft.com/office/drawing/2014/main" id="{5C76EE3A-A03F-4CE6-8526-5C56E761AF4E}"/>
                </a:ext>
              </a:extLst>
            </p:cNvPr>
            <p:cNvSpPr/>
            <p:nvPr/>
          </p:nvSpPr>
          <p:spPr bwMode="auto">
            <a:xfrm rot="3368665">
              <a:off x="2385959" y="5334744"/>
              <a:ext cx="144000" cy="144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07" name="Ellipse 106">
              <a:extLst>
                <a:ext uri="{FF2B5EF4-FFF2-40B4-BE49-F238E27FC236}">
                  <a16:creationId xmlns:a16="http://schemas.microsoft.com/office/drawing/2014/main" id="{A073B38A-205C-45D1-9CE9-3E03FD81C060}"/>
                </a:ext>
              </a:extLst>
            </p:cNvPr>
            <p:cNvSpPr/>
            <p:nvPr/>
          </p:nvSpPr>
          <p:spPr bwMode="auto">
            <a:xfrm rot="9813677">
              <a:off x="2142299" y="4931531"/>
              <a:ext cx="144000" cy="144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08" name="Ellipse 107">
              <a:extLst>
                <a:ext uri="{FF2B5EF4-FFF2-40B4-BE49-F238E27FC236}">
                  <a16:creationId xmlns:a16="http://schemas.microsoft.com/office/drawing/2014/main" id="{1BD8ED43-C7B2-4146-9358-A60BEA957CA8}"/>
                </a:ext>
              </a:extLst>
            </p:cNvPr>
            <p:cNvSpPr/>
            <p:nvPr/>
          </p:nvSpPr>
          <p:spPr bwMode="auto">
            <a:xfrm rot="9813677">
              <a:off x="2538359" y="4704907"/>
              <a:ext cx="144000" cy="144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09" name="Ellipse 108">
              <a:extLst>
                <a:ext uri="{FF2B5EF4-FFF2-40B4-BE49-F238E27FC236}">
                  <a16:creationId xmlns:a16="http://schemas.microsoft.com/office/drawing/2014/main" id="{5479EBC7-2287-4FFB-915D-950DC761CEA7}"/>
                </a:ext>
              </a:extLst>
            </p:cNvPr>
            <p:cNvSpPr/>
            <p:nvPr/>
          </p:nvSpPr>
          <p:spPr bwMode="auto">
            <a:xfrm rot="5904218">
              <a:off x="2204120" y="5517527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10" name="Ellipse 109">
              <a:extLst>
                <a:ext uri="{FF2B5EF4-FFF2-40B4-BE49-F238E27FC236}">
                  <a16:creationId xmlns:a16="http://schemas.microsoft.com/office/drawing/2014/main" id="{592E0E62-940C-45C3-8C8D-FE22F42D50E9}"/>
                </a:ext>
              </a:extLst>
            </p:cNvPr>
            <p:cNvSpPr/>
            <p:nvPr/>
          </p:nvSpPr>
          <p:spPr bwMode="auto">
            <a:xfrm rot="5904218">
              <a:off x="2924216" y="5669927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11" name="Ellipse 110">
              <a:extLst>
                <a:ext uri="{FF2B5EF4-FFF2-40B4-BE49-F238E27FC236}">
                  <a16:creationId xmlns:a16="http://schemas.microsoft.com/office/drawing/2014/main" id="{545E1A17-F9D7-4991-ABF7-38E8EDF84827}"/>
                </a:ext>
              </a:extLst>
            </p:cNvPr>
            <p:cNvSpPr/>
            <p:nvPr/>
          </p:nvSpPr>
          <p:spPr bwMode="auto">
            <a:xfrm rot="12349230">
              <a:off x="2572544" y="5319754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12" name="Ellipse 111">
              <a:extLst>
                <a:ext uri="{FF2B5EF4-FFF2-40B4-BE49-F238E27FC236}">
                  <a16:creationId xmlns:a16="http://schemas.microsoft.com/office/drawing/2014/main" id="{DACF8958-6672-48B2-8264-ED5070B08CA7}"/>
                </a:ext>
              </a:extLst>
            </p:cNvPr>
            <p:cNvSpPr/>
            <p:nvPr/>
          </p:nvSpPr>
          <p:spPr bwMode="auto">
            <a:xfrm rot="15717895">
              <a:off x="2294699" y="5723914"/>
              <a:ext cx="144000" cy="144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13" name="Ellipse 112">
              <a:extLst>
                <a:ext uri="{FF2B5EF4-FFF2-40B4-BE49-F238E27FC236}">
                  <a16:creationId xmlns:a16="http://schemas.microsoft.com/office/drawing/2014/main" id="{3BA646B6-5340-4BAE-8B1B-F298D14F22E4}"/>
                </a:ext>
              </a:extLst>
            </p:cNvPr>
            <p:cNvSpPr/>
            <p:nvPr/>
          </p:nvSpPr>
          <p:spPr bwMode="auto">
            <a:xfrm rot="15717895">
              <a:off x="2690759" y="5497290"/>
              <a:ext cx="144000" cy="144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grpSp>
        <p:nvGrpSpPr>
          <p:cNvPr id="114" name="Groupe 113">
            <a:extLst>
              <a:ext uri="{FF2B5EF4-FFF2-40B4-BE49-F238E27FC236}">
                <a16:creationId xmlns:a16="http://schemas.microsoft.com/office/drawing/2014/main" id="{C94E85BD-DE8A-44E1-823F-BA01360661C2}"/>
              </a:ext>
            </a:extLst>
          </p:cNvPr>
          <p:cNvGrpSpPr/>
          <p:nvPr/>
        </p:nvGrpSpPr>
        <p:grpSpPr>
          <a:xfrm rot="1051656">
            <a:off x="2947565" y="2255718"/>
            <a:ext cx="1150243" cy="1090634"/>
            <a:chOff x="4572000" y="4437112"/>
            <a:chExt cx="1800200" cy="1728192"/>
          </a:xfrm>
        </p:grpSpPr>
        <p:sp>
          <p:nvSpPr>
            <p:cNvPr id="115" name="Ellipse 114">
              <a:extLst>
                <a:ext uri="{FF2B5EF4-FFF2-40B4-BE49-F238E27FC236}">
                  <a16:creationId xmlns:a16="http://schemas.microsoft.com/office/drawing/2014/main" id="{E7FDAB70-8F82-44F7-8310-631F4033B71A}"/>
                </a:ext>
              </a:extLst>
            </p:cNvPr>
            <p:cNvSpPr/>
            <p:nvPr/>
          </p:nvSpPr>
          <p:spPr bwMode="auto">
            <a:xfrm>
              <a:off x="4572000" y="4437112"/>
              <a:ext cx="1800200" cy="1728192"/>
            </a:xfrm>
            <a:prstGeom prst="ellipse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16" name="Ellipse 115">
              <a:extLst>
                <a:ext uri="{FF2B5EF4-FFF2-40B4-BE49-F238E27FC236}">
                  <a16:creationId xmlns:a16="http://schemas.microsoft.com/office/drawing/2014/main" id="{976D4CE7-1355-4858-84D6-DE685B9AAC3A}"/>
                </a:ext>
              </a:extLst>
            </p:cNvPr>
            <p:cNvSpPr/>
            <p:nvPr/>
          </p:nvSpPr>
          <p:spPr bwMode="auto">
            <a:xfrm rot="13187553">
              <a:off x="5000923" y="5042580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17" name="Ellipse 116">
              <a:extLst>
                <a:ext uri="{FF2B5EF4-FFF2-40B4-BE49-F238E27FC236}">
                  <a16:creationId xmlns:a16="http://schemas.microsoft.com/office/drawing/2014/main" id="{DC75F287-EE41-4298-B6B7-FA6DB2FED6F0}"/>
                </a:ext>
              </a:extLst>
            </p:cNvPr>
            <p:cNvSpPr/>
            <p:nvPr/>
          </p:nvSpPr>
          <p:spPr bwMode="auto">
            <a:xfrm rot="13187553">
              <a:off x="5944240" y="5462878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18" name="Ellipse 117">
              <a:extLst>
                <a:ext uri="{FF2B5EF4-FFF2-40B4-BE49-F238E27FC236}">
                  <a16:creationId xmlns:a16="http://schemas.microsoft.com/office/drawing/2014/main" id="{728BE071-3D99-4B0E-B5F1-8D6EF8A341C2}"/>
                </a:ext>
              </a:extLst>
            </p:cNvPr>
            <p:cNvSpPr/>
            <p:nvPr/>
          </p:nvSpPr>
          <p:spPr bwMode="auto">
            <a:xfrm rot="13187553">
              <a:off x="4961444" y="5690652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19" name="Ellipse 118">
              <a:extLst>
                <a:ext uri="{FF2B5EF4-FFF2-40B4-BE49-F238E27FC236}">
                  <a16:creationId xmlns:a16="http://schemas.microsoft.com/office/drawing/2014/main" id="{F36B9889-E4EC-477B-AFAE-A293163AD83D}"/>
                </a:ext>
              </a:extLst>
            </p:cNvPr>
            <p:cNvSpPr/>
            <p:nvPr/>
          </p:nvSpPr>
          <p:spPr bwMode="auto">
            <a:xfrm rot="13187553">
              <a:off x="5465516" y="5714855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20" name="Ellipse 119">
              <a:extLst>
                <a:ext uri="{FF2B5EF4-FFF2-40B4-BE49-F238E27FC236}">
                  <a16:creationId xmlns:a16="http://schemas.microsoft.com/office/drawing/2014/main" id="{271160E6-6878-4D84-923E-F188D734BBBC}"/>
                </a:ext>
              </a:extLst>
            </p:cNvPr>
            <p:cNvSpPr/>
            <p:nvPr/>
          </p:nvSpPr>
          <p:spPr bwMode="auto">
            <a:xfrm rot="19632565">
              <a:off x="5592568" y="5112705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21" name="Ellipse 120">
              <a:extLst>
                <a:ext uri="{FF2B5EF4-FFF2-40B4-BE49-F238E27FC236}">
                  <a16:creationId xmlns:a16="http://schemas.microsoft.com/office/drawing/2014/main" id="{A25E72A9-9251-44CE-B865-55705C3E51B0}"/>
                </a:ext>
              </a:extLst>
            </p:cNvPr>
            <p:cNvSpPr/>
            <p:nvPr/>
          </p:nvSpPr>
          <p:spPr bwMode="auto">
            <a:xfrm rot="19632565">
              <a:off x="5988628" y="5137841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22" name="Ellipse 121">
              <a:extLst>
                <a:ext uri="{FF2B5EF4-FFF2-40B4-BE49-F238E27FC236}">
                  <a16:creationId xmlns:a16="http://schemas.microsoft.com/office/drawing/2014/main" id="{6D2FF7E5-AD9B-4CA0-8A0E-01AB87BA379D}"/>
                </a:ext>
              </a:extLst>
            </p:cNvPr>
            <p:cNvSpPr/>
            <p:nvPr/>
          </p:nvSpPr>
          <p:spPr bwMode="auto">
            <a:xfrm rot="16556218">
              <a:off x="4723078" y="5446740"/>
              <a:ext cx="144000" cy="144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23" name="Ellipse 122">
              <a:extLst>
                <a:ext uri="{FF2B5EF4-FFF2-40B4-BE49-F238E27FC236}">
                  <a16:creationId xmlns:a16="http://schemas.microsoft.com/office/drawing/2014/main" id="{821AEFF0-9B02-4AD5-94C0-98661B9B658A}"/>
                </a:ext>
              </a:extLst>
            </p:cNvPr>
            <p:cNvSpPr/>
            <p:nvPr/>
          </p:nvSpPr>
          <p:spPr bwMode="auto">
            <a:xfrm rot="16556218">
              <a:off x="5443174" y="5347380"/>
              <a:ext cx="144000" cy="144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24" name="Ellipse 123">
              <a:extLst>
                <a:ext uri="{FF2B5EF4-FFF2-40B4-BE49-F238E27FC236}">
                  <a16:creationId xmlns:a16="http://schemas.microsoft.com/office/drawing/2014/main" id="{916820F7-9A6C-4E09-8674-F10900C8D6C3}"/>
                </a:ext>
              </a:extLst>
            </p:cNvPr>
            <p:cNvSpPr/>
            <p:nvPr/>
          </p:nvSpPr>
          <p:spPr bwMode="auto">
            <a:xfrm rot="16556218">
              <a:off x="4943456" y="4703600"/>
              <a:ext cx="144000" cy="144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25" name="Ellipse 124">
              <a:extLst>
                <a:ext uri="{FF2B5EF4-FFF2-40B4-BE49-F238E27FC236}">
                  <a16:creationId xmlns:a16="http://schemas.microsoft.com/office/drawing/2014/main" id="{7547D40B-6370-411B-BADC-8614845F6918}"/>
                </a:ext>
              </a:extLst>
            </p:cNvPr>
            <p:cNvSpPr/>
            <p:nvPr/>
          </p:nvSpPr>
          <p:spPr bwMode="auto">
            <a:xfrm rot="16556218">
              <a:off x="5339516" y="4728736"/>
              <a:ext cx="144000" cy="144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26" name="Ellipse 125">
              <a:extLst>
                <a:ext uri="{FF2B5EF4-FFF2-40B4-BE49-F238E27FC236}">
                  <a16:creationId xmlns:a16="http://schemas.microsoft.com/office/drawing/2014/main" id="{3C41E36E-75FF-452B-8CA3-6193CCE8A136}"/>
                </a:ext>
              </a:extLst>
            </p:cNvPr>
            <p:cNvSpPr/>
            <p:nvPr/>
          </p:nvSpPr>
          <p:spPr bwMode="auto">
            <a:xfrm rot="1401230">
              <a:off x="5314723" y="5516865"/>
              <a:ext cx="144000" cy="144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27" name="Ellipse 126">
              <a:extLst>
                <a:ext uri="{FF2B5EF4-FFF2-40B4-BE49-F238E27FC236}">
                  <a16:creationId xmlns:a16="http://schemas.microsoft.com/office/drawing/2014/main" id="{A201F793-3E78-49B1-AFD0-26B69C1C5448}"/>
                </a:ext>
              </a:extLst>
            </p:cNvPr>
            <p:cNvSpPr/>
            <p:nvPr/>
          </p:nvSpPr>
          <p:spPr bwMode="auto">
            <a:xfrm rot="1401230">
              <a:off x="5710783" y="5290241"/>
              <a:ext cx="144000" cy="144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28" name="Ellipse 127">
              <a:extLst>
                <a:ext uri="{FF2B5EF4-FFF2-40B4-BE49-F238E27FC236}">
                  <a16:creationId xmlns:a16="http://schemas.microsoft.com/office/drawing/2014/main" id="{61754956-2331-4CC5-8299-08EE143ED6BD}"/>
                </a:ext>
              </a:extLst>
            </p:cNvPr>
            <p:cNvSpPr/>
            <p:nvPr/>
          </p:nvSpPr>
          <p:spPr bwMode="auto">
            <a:xfrm rot="19091771">
              <a:off x="5157677" y="4911519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29" name="Ellipse 128">
              <a:extLst>
                <a:ext uri="{FF2B5EF4-FFF2-40B4-BE49-F238E27FC236}">
                  <a16:creationId xmlns:a16="http://schemas.microsoft.com/office/drawing/2014/main" id="{93001295-2A4D-40D4-A999-11AB266BF495}"/>
                </a:ext>
              </a:extLst>
            </p:cNvPr>
            <p:cNvSpPr/>
            <p:nvPr/>
          </p:nvSpPr>
          <p:spPr bwMode="auto">
            <a:xfrm rot="19091771">
              <a:off x="5877773" y="5741313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30" name="Ellipse 129">
              <a:extLst>
                <a:ext uri="{FF2B5EF4-FFF2-40B4-BE49-F238E27FC236}">
                  <a16:creationId xmlns:a16="http://schemas.microsoft.com/office/drawing/2014/main" id="{339BFEA3-9109-4FD8-B4A5-77597C806387}"/>
                </a:ext>
              </a:extLst>
            </p:cNvPr>
            <p:cNvSpPr/>
            <p:nvPr/>
          </p:nvSpPr>
          <p:spPr bwMode="auto">
            <a:xfrm rot="3936783">
              <a:off x="5526101" y="4713746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31" name="Ellipse 130">
              <a:extLst>
                <a:ext uri="{FF2B5EF4-FFF2-40B4-BE49-F238E27FC236}">
                  <a16:creationId xmlns:a16="http://schemas.microsoft.com/office/drawing/2014/main" id="{3BA419C3-18BB-4CAC-B467-5259BBE2696F}"/>
                </a:ext>
              </a:extLst>
            </p:cNvPr>
            <p:cNvSpPr/>
            <p:nvPr/>
          </p:nvSpPr>
          <p:spPr bwMode="auto">
            <a:xfrm rot="7305448">
              <a:off x="5248256" y="5795300"/>
              <a:ext cx="144000" cy="144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32" name="Ellipse 131">
              <a:extLst>
                <a:ext uri="{FF2B5EF4-FFF2-40B4-BE49-F238E27FC236}">
                  <a16:creationId xmlns:a16="http://schemas.microsoft.com/office/drawing/2014/main" id="{9A85D2DA-DBD6-4E20-B117-7168874EE782}"/>
                </a:ext>
              </a:extLst>
            </p:cNvPr>
            <p:cNvSpPr/>
            <p:nvPr/>
          </p:nvSpPr>
          <p:spPr bwMode="auto">
            <a:xfrm rot="7305448">
              <a:off x="5644316" y="4891282"/>
              <a:ext cx="144000" cy="144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grpSp>
        <p:nvGrpSpPr>
          <p:cNvPr id="133" name="Groupe 132">
            <a:extLst>
              <a:ext uri="{FF2B5EF4-FFF2-40B4-BE49-F238E27FC236}">
                <a16:creationId xmlns:a16="http://schemas.microsoft.com/office/drawing/2014/main" id="{68D883EE-28FD-4C73-B3A3-F70A3A054C5D}"/>
              </a:ext>
            </a:extLst>
          </p:cNvPr>
          <p:cNvGrpSpPr/>
          <p:nvPr/>
        </p:nvGrpSpPr>
        <p:grpSpPr>
          <a:xfrm rot="2276605">
            <a:off x="5160381" y="2108884"/>
            <a:ext cx="1136077" cy="1104234"/>
            <a:chOff x="4572000" y="4437112"/>
            <a:chExt cx="1800200" cy="1728192"/>
          </a:xfrm>
        </p:grpSpPr>
        <p:sp>
          <p:nvSpPr>
            <p:cNvPr id="134" name="Ellipse 133">
              <a:extLst>
                <a:ext uri="{FF2B5EF4-FFF2-40B4-BE49-F238E27FC236}">
                  <a16:creationId xmlns:a16="http://schemas.microsoft.com/office/drawing/2014/main" id="{A1BFED9F-3760-4A6E-BCF3-75746F47983A}"/>
                </a:ext>
              </a:extLst>
            </p:cNvPr>
            <p:cNvSpPr/>
            <p:nvPr/>
          </p:nvSpPr>
          <p:spPr bwMode="auto">
            <a:xfrm>
              <a:off x="4572000" y="4437112"/>
              <a:ext cx="1800200" cy="1728192"/>
            </a:xfrm>
            <a:prstGeom prst="ellipse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35" name="Ellipse 134">
              <a:extLst>
                <a:ext uri="{FF2B5EF4-FFF2-40B4-BE49-F238E27FC236}">
                  <a16:creationId xmlns:a16="http://schemas.microsoft.com/office/drawing/2014/main" id="{A545CDC5-0128-4FF0-9053-585C8C836D7D}"/>
                </a:ext>
              </a:extLst>
            </p:cNvPr>
            <p:cNvSpPr/>
            <p:nvPr/>
          </p:nvSpPr>
          <p:spPr bwMode="auto">
            <a:xfrm rot="13187553">
              <a:off x="5000923" y="5042580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36" name="Ellipse 135">
              <a:extLst>
                <a:ext uri="{FF2B5EF4-FFF2-40B4-BE49-F238E27FC236}">
                  <a16:creationId xmlns:a16="http://schemas.microsoft.com/office/drawing/2014/main" id="{AB329CBB-37EF-474D-BF7F-794C85966ADF}"/>
                </a:ext>
              </a:extLst>
            </p:cNvPr>
            <p:cNvSpPr/>
            <p:nvPr/>
          </p:nvSpPr>
          <p:spPr bwMode="auto">
            <a:xfrm rot="13187553">
              <a:off x="5944240" y="5462878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37" name="Ellipse 136">
              <a:extLst>
                <a:ext uri="{FF2B5EF4-FFF2-40B4-BE49-F238E27FC236}">
                  <a16:creationId xmlns:a16="http://schemas.microsoft.com/office/drawing/2014/main" id="{25E8512A-627D-4B1B-A8BA-4239BC3641E3}"/>
                </a:ext>
              </a:extLst>
            </p:cNvPr>
            <p:cNvSpPr/>
            <p:nvPr/>
          </p:nvSpPr>
          <p:spPr bwMode="auto">
            <a:xfrm rot="13187553">
              <a:off x="4961444" y="5690652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38" name="Ellipse 137">
              <a:extLst>
                <a:ext uri="{FF2B5EF4-FFF2-40B4-BE49-F238E27FC236}">
                  <a16:creationId xmlns:a16="http://schemas.microsoft.com/office/drawing/2014/main" id="{B4E82934-73CD-45AF-BD5F-47C45A840075}"/>
                </a:ext>
              </a:extLst>
            </p:cNvPr>
            <p:cNvSpPr/>
            <p:nvPr/>
          </p:nvSpPr>
          <p:spPr bwMode="auto">
            <a:xfrm rot="13187553">
              <a:off x="5465516" y="5714855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39" name="Ellipse 138">
              <a:extLst>
                <a:ext uri="{FF2B5EF4-FFF2-40B4-BE49-F238E27FC236}">
                  <a16:creationId xmlns:a16="http://schemas.microsoft.com/office/drawing/2014/main" id="{F87FD446-C1CE-4A27-AFF7-362C3098AF44}"/>
                </a:ext>
              </a:extLst>
            </p:cNvPr>
            <p:cNvSpPr/>
            <p:nvPr/>
          </p:nvSpPr>
          <p:spPr bwMode="auto">
            <a:xfrm rot="19632565">
              <a:off x="5592568" y="5112705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40" name="Ellipse 139">
              <a:extLst>
                <a:ext uri="{FF2B5EF4-FFF2-40B4-BE49-F238E27FC236}">
                  <a16:creationId xmlns:a16="http://schemas.microsoft.com/office/drawing/2014/main" id="{CE1D970D-A96F-4DBF-85AB-BC5C889B9694}"/>
                </a:ext>
              </a:extLst>
            </p:cNvPr>
            <p:cNvSpPr/>
            <p:nvPr/>
          </p:nvSpPr>
          <p:spPr bwMode="auto">
            <a:xfrm rot="19632565">
              <a:off x="5988628" y="5137841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41" name="Ellipse 140">
              <a:extLst>
                <a:ext uri="{FF2B5EF4-FFF2-40B4-BE49-F238E27FC236}">
                  <a16:creationId xmlns:a16="http://schemas.microsoft.com/office/drawing/2014/main" id="{901310B7-88E3-44A7-914D-52592C4DD70E}"/>
                </a:ext>
              </a:extLst>
            </p:cNvPr>
            <p:cNvSpPr/>
            <p:nvPr/>
          </p:nvSpPr>
          <p:spPr bwMode="auto">
            <a:xfrm rot="16556218">
              <a:off x="4723078" y="5446740"/>
              <a:ext cx="144000" cy="144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42" name="Ellipse 141">
              <a:extLst>
                <a:ext uri="{FF2B5EF4-FFF2-40B4-BE49-F238E27FC236}">
                  <a16:creationId xmlns:a16="http://schemas.microsoft.com/office/drawing/2014/main" id="{D7786FCB-4135-41AD-8712-338DA9323C5A}"/>
                </a:ext>
              </a:extLst>
            </p:cNvPr>
            <p:cNvSpPr/>
            <p:nvPr/>
          </p:nvSpPr>
          <p:spPr bwMode="auto">
            <a:xfrm rot="16556218">
              <a:off x="5443174" y="5347380"/>
              <a:ext cx="144000" cy="144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43" name="Ellipse 142">
              <a:extLst>
                <a:ext uri="{FF2B5EF4-FFF2-40B4-BE49-F238E27FC236}">
                  <a16:creationId xmlns:a16="http://schemas.microsoft.com/office/drawing/2014/main" id="{188F0FAF-0C89-4651-B1EB-7A6C8172DF6F}"/>
                </a:ext>
              </a:extLst>
            </p:cNvPr>
            <p:cNvSpPr/>
            <p:nvPr/>
          </p:nvSpPr>
          <p:spPr bwMode="auto">
            <a:xfrm rot="16556218">
              <a:off x="4943456" y="4703600"/>
              <a:ext cx="144000" cy="144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44" name="Ellipse 143">
              <a:extLst>
                <a:ext uri="{FF2B5EF4-FFF2-40B4-BE49-F238E27FC236}">
                  <a16:creationId xmlns:a16="http://schemas.microsoft.com/office/drawing/2014/main" id="{A27EE7DB-8428-4A3C-818C-E6E65031B90B}"/>
                </a:ext>
              </a:extLst>
            </p:cNvPr>
            <p:cNvSpPr/>
            <p:nvPr/>
          </p:nvSpPr>
          <p:spPr bwMode="auto">
            <a:xfrm rot="16556218">
              <a:off x="5339516" y="4728736"/>
              <a:ext cx="144000" cy="144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45" name="Ellipse 144">
              <a:extLst>
                <a:ext uri="{FF2B5EF4-FFF2-40B4-BE49-F238E27FC236}">
                  <a16:creationId xmlns:a16="http://schemas.microsoft.com/office/drawing/2014/main" id="{38D8CB32-6E85-4AF2-A776-38D314ECE54F}"/>
                </a:ext>
              </a:extLst>
            </p:cNvPr>
            <p:cNvSpPr/>
            <p:nvPr/>
          </p:nvSpPr>
          <p:spPr bwMode="auto">
            <a:xfrm rot="1401230">
              <a:off x="5314723" y="5516865"/>
              <a:ext cx="144000" cy="144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46" name="Ellipse 145">
              <a:extLst>
                <a:ext uri="{FF2B5EF4-FFF2-40B4-BE49-F238E27FC236}">
                  <a16:creationId xmlns:a16="http://schemas.microsoft.com/office/drawing/2014/main" id="{7323D83C-4D6F-4E11-9239-D6EED7952AEA}"/>
                </a:ext>
              </a:extLst>
            </p:cNvPr>
            <p:cNvSpPr/>
            <p:nvPr/>
          </p:nvSpPr>
          <p:spPr bwMode="auto">
            <a:xfrm rot="1401230">
              <a:off x="5710783" y="5290241"/>
              <a:ext cx="144000" cy="144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47" name="Ellipse 146">
              <a:extLst>
                <a:ext uri="{FF2B5EF4-FFF2-40B4-BE49-F238E27FC236}">
                  <a16:creationId xmlns:a16="http://schemas.microsoft.com/office/drawing/2014/main" id="{9BBBF2DC-CCA6-4AF9-9423-4590FA714E42}"/>
                </a:ext>
              </a:extLst>
            </p:cNvPr>
            <p:cNvSpPr/>
            <p:nvPr/>
          </p:nvSpPr>
          <p:spPr bwMode="auto">
            <a:xfrm rot="19091771">
              <a:off x="5157677" y="4911519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48" name="Ellipse 147">
              <a:extLst>
                <a:ext uri="{FF2B5EF4-FFF2-40B4-BE49-F238E27FC236}">
                  <a16:creationId xmlns:a16="http://schemas.microsoft.com/office/drawing/2014/main" id="{A52A022A-F758-411B-995D-02C35C0D3DDB}"/>
                </a:ext>
              </a:extLst>
            </p:cNvPr>
            <p:cNvSpPr/>
            <p:nvPr/>
          </p:nvSpPr>
          <p:spPr bwMode="auto">
            <a:xfrm rot="19091771">
              <a:off x="5877773" y="5741313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49" name="Ellipse 148">
              <a:extLst>
                <a:ext uri="{FF2B5EF4-FFF2-40B4-BE49-F238E27FC236}">
                  <a16:creationId xmlns:a16="http://schemas.microsoft.com/office/drawing/2014/main" id="{BBCB10EC-0BBA-415B-96F7-87F279F084FA}"/>
                </a:ext>
              </a:extLst>
            </p:cNvPr>
            <p:cNvSpPr/>
            <p:nvPr/>
          </p:nvSpPr>
          <p:spPr bwMode="auto">
            <a:xfrm rot="3936783">
              <a:off x="5526101" y="4713746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50" name="Ellipse 149">
              <a:extLst>
                <a:ext uri="{FF2B5EF4-FFF2-40B4-BE49-F238E27FC236}">
                  <a16:creationId xmlns:a16="http://schemas.microsoft.com/office/drawing/2014/main" id="{248F55AF-7103-4AA7-A670-6838F6B1E3A7}"/>
                </a:ext>
              </a:extLst>
            </p:cNvPr>
            <p:cNvSpPr/>
            <p:nvPr/>
          </p:nvSpPr>
          <p:spPr bwMode="auto">
            <a:xfrm rot="7305448">
              <a:off x="5248256" y="5795300"/>
              <a:ext cx="144000" cy="144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51" name="Ellipse 150">
              <a:extLst>
                <a:ext uri="{FF2B5EF4-FFF2-40B4-BE49-F238E27FC236}">
                  <a16:creationId xmlns:a16="http://schemas.microsoft.com/office/drawing/2014/main" id="{13E63F73-7EFC-4B6D-8F7A-E478FE10B15A}"/>
                </a:ext>
              </a:extLst>
            </p:cNvPr>
            <p:cNvSpPr/>
            <p:nvPr/>
          </p:nvSpPr>
          <p:spPr bwMode="auto">
            <a:xfrm rot="7305448">
              <a:off x="5644316" y="4891282"/>
              <a:ext cx="144000" cy="144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91" name="Arc 90">
            <a:extLst>
              <a:ext uri="{FF2B5EF4-FFF2-40B4-BE49-F238E27FC236}">
                <a16:creationId xmlns:a16="http://schemas.microsoft.com/office/drawing/2014/main" id="{47065E4B-83AC-4EBD-B5AA-4224DAB5392E}"/>
              </a:ext>
            </a:extLst>
          </p:cNvPr>
          <p:cNvSpPr/>
          <p:nvPr/>
        </p:nvSpPr>
        <p:spPr bwMode="auto">
          <a:xfrm rot="6709508">
            <a:off x="1264394" y="1619687"/>
            <a:ext cx="1233159" cy="1310183"/>
          </a:xfrm>
          <a:prstGeom prst="arc">
            <a:avLst/>
          </a:prstGeom>
          <a:ln w="38100">
            <a:solidFill>
              <a:schemeClr val="bg1"/>
            </a:solidFill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fr-CA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93" name="ZoneTexte 92">
            <a:extLst>
              <a:ext uri="{FF2B5EF4-FFF2-40B4-BE49-F238E27FC236}">
                <a16:creationId xmlns:a16="http://schemas.microsoft.com/office/drawing/2014/main" id="{91786CFC-BAED-461E-98A3-51FF52E77E83}"/>
              </a:ext>
            </a:extLst>
          </p:cNvPr>
          <p:cNvSpPr txBox="1"/>
          <p:nvPr/>
        </p:nvSpPr>
        <p:spPr>
          <a:xfrm>
            <a:off x="1547664" y="2492896"/>
            <a:ext cx="8640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CA" sz="20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</a:rPr>
              <a:t>t*</a:t>
            </a:r>
          </a:p>
        </p:txBody>
      </p:sp>
      <p:sp>
        <p:nvSpPr>
          <p:cNvPr id="94" name="ZoneTexte 93">
            <a:extLst>
              <a:ext uri="{FF2B5EF4-FFF2-40B4-BE49-F238E27FC236}">
                <a16:creationId xmlns:a16="http://schemas.microsoft.com/office/drawing/2014/main" id="{432CB4EF-E21B-42E9-9520-1B50597D3050}"/>
              </a:ext>
            </a:extLst>
          </p:cNvPr>
          <p:cNvSpPr txBox="1"/>
          <p:nvPr/>
        </p:nvSpPr>
        <p:spPr>
          <a:xfrm>
            <a:off x="2019681" y="2810823"/>
            <a:ext cx="815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CA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</a:rPr>
              <a:t>S</a:t>
            </a:r>
          </a:p>
        </p:txBody>
      </p:sp>
      <p:sp>
        <p:nvSpPr>
          <p:cNvPr id="156" name="ZoneTexte 155">
            <a:extLst>
              <a:ext uri="{FF2B5EF4-FFF2-40B4-BE49-F238E27FC236}">
                <a16:creationId xmlns:a16="http://schemas.microsoft.com/office/drawing/2014/main" id="{A4B233E5-B586-46EC-ACB3-120C6D35C3A9}"/>
              </a:ext>
            </a:extLst>
          </p:cNvPr>
          <p:cNvSpPr txBox="1"/>
          <p:nvPr/>
        </p:nvSpPr>
        <p:spPr>
          <a:xfrm>
            <a:off x="2411760" y="6351711"/>
            <a:ext cx="96639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CA" sz="2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</a:rPr>
              <a:t>S</a:t>
            </a:r>
            <a:r>
              <a:rPr kumimoji="0" lang="fr-CA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</a:rPr>
              <a:t> </a:t>
            </a:r>
            <a:r>
              <a:rPr kumimoji="0" lang="fr-CA" sz="2400" b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</a:rPr>
              <a:t>+ </a:t>
            </a:r>
            <a:r>
              <a:rPr kumimoji="0" lang="fr-CA" sz="2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</a:rPr>
              <a:t>t</a:t>
            </a:r>
            <a:r>
              <a:rPr kumimoji="0" lang="fr-CA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</a:rPr>
              <a:t>*</a:t>
            </a:r>
            <a:endParaRPr kumimoji="0" lang="fr-CA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"/>
            </a:endParaRPr>
          </a:p>
        </p:txBody>
      </p:sp>
      <p:cxnSp>
        <p:nvCxnSpPr>
          <p:cNvPr id="157" name="Connecteur droit 156">
            <a:extLst>
              <a:ext uri="{FF2B5EF4-FFF2-40B4-BE49-F238E27FC236}">
                <a16:creationId xmlns:a16="http://schemas.microsoft.com/office/drawing/2014/main" id="{38AD11DD-DF2A-4E0A-910D-9DF794DE2C7A}"/>
              </a:ext>
            </a:extLst>
          </p:cNvPr>
          <p:cNvCxnSpPr>
            <a:cxnSpLocks/>
          </p:cNvCxnSpPr>
          <p:nvPr/>
        </p:nvCxnSpPr>
        <p:spPr bwMode="auto">
          <a:xfrm>
            <a:off x="2471167" y="6397892"/>
            <a:ext cx="617489" cy="0"/>
          </a:xfrm>
          <a:prstGeom prst="line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" name="Arc 1">
            <a:extLst>
              <a:ext uri="{FF2B5EF4-FFF2-40B4-BE49-F238E27FC236}">
                <a16:creationId xmlns:a16="http://schemas.microsoft.com/office/drawing/2014/main" id="{1A3C5D42-61E4-4E55-9009-ADE65015A9E9}"/>
              </a:ext>
            </a:extLst>
          </p:cNvPr>
          <p:cNvSpPr/>
          <p:nvPr/>
        </p:nvSpPr>
        <p:spPr bwMode="auto">
          <a:xfrm rot="20223608">
            <a:off x="2416280" y="5482881"/>
            <a:ext cx="2283481" cy="1818087"/>
          </a:xfrm>
          <a:prstGeom prst="arc">
            <a:avLst>
              <a:gd name="adj1" fmla="val 14683832"/>
              <a:gd name="adj2" fmla="val 20991648"/>
            </a:avLst>
          </a:prstGeom>
          <a:ln w="38100"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CA" sz="1200" b="0" i="0" u="none" strike="noStrike" cap="none" normalizeH="0" baseline="0">
              <a:ln>
                <a:noFill/>
              </a:ln>
              <a:solidFill>
                <a:srgbClr val="FFFFFF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pic>
        <p:nvPicPr>
          <p:cNvPr id="161" name="Image 160">
            <a:extLst>
              <a:ext uri="{FF2B5EF4-FFF2-40B4-BE49-F238E27FC236}">
                <a16:creationId xmlns:a16="http://schemas.microsoft.com/office/drawing/2014/main" id="{8D0FD0D3-2D76-4073-8D15-94E9F78ADFA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888" t="38800" r="37400" b="23400"/>
          <a:stretch/>
        </p:blipFill>
        <p:spPr>
          <a:xfrm>
            <a:off x="1187624" y="3450030"/>
            <a:ext cx="2808312" cy="1944216"/>
          </a:xfrm>
          <a:prstGeom prst="rect">
            <a:avLst/>
          </a:prstGeom>
        </p:spPr>
      </p:pic>
      <p:grpSp>
        <p:nvGrpSpPr>
          <p:cNvPr id="162" name="Groupe 161">
            <a:extLst>
              <a:ext uri="{FF2B5EF4-FFF2-40B4-BE49-F238E27FC236}">
                <a16:creationId xmlns:a16="http://schemas.microsoft.com/office/drawing/2014/main" id="{2FA8871A-79C0-4C69-BBC1-80E8859BD317}"/>
              </a:ext>
            </a:extLst>
          </p:cNvPr>
          <p:cNvGrpSpPr/>
          <p:nvPr/>
        </p:nvGrpSpPr>
        <p:grpSpPr>
          <a:xfrm>
            <a:off x="4508483" y="3501269"/>
            <a:ext cx="2778919" cy="1944217"/>
            <a:chOff x="4395375" y="1930469"/>
            <a:chExt cx="2778919" cy="1944217"/>
          </a:xfrm>
        </p:grpSpPr>
        <p:pic>
          <p:nvPicPr>
            <p:cNvPr id="163" name="Image 162">
              <a:extLst>
                <a:ext uri="{FF2B5EF4-FFF2-40B4-BE49-F238E27FC236}">
                  <a16:creationId xmlns:a16="http://schemas.microsoft.com/office/drawing/2014/main" id="{4DA9D25A-F803-438C-9562-9B1D2E58CD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47516" t="34409" r="33973" b="42568"/>
            <a:stretch/>
          </p:blipFill>
          <p:spPr>
            <a:xfrm>
              <a:off x="4395375" y="1930469"/>
              <a:ext cx="2778919" cy="1944217"/>
            </a:xfrm>
            <a:prstGeom prst="rect">
              <a:avLst/>
            </a:prstGeom>
          </p:spPr>
        </p:pic>
        <p:pic>
          <p:nvPicPr>
            <p:cNvPr id="164" name="Image 163">
              <a:extLst>
                <a:ext uri="{FF2B5EF4-FFF2-40B4-BE49-F238E27FC236}">
                  <a16:creationId xmlns:a16="http://schemas.microsoft.com/office/drawing/2014/main" id="{440B9B1C-A4B0-488F-BA68-EA0B738C17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50000" t="64372" r="35952" b="18585"/>
            <a:stretch/>
          </p:blipFill>
          <p:spPr>
            <a:xfrm>
              <a:off x="5837410" y="2659529"/>
              <a:ext cx="891087" cy="608075"/>
            </a:xfrm>
            <a:prstGeom prst="rect">
              <a:avLst/>
            </a:prstGeom>
          </p:spPr>
        </p:pic>
      </p:grpSp>
      <p:sp>
        <p:nvSpPr>
          <p:cNvPr id="169" name="ZoneTexte 168">
            <a:extLst>
              <a:ext uri="{FF2B5EF4-FFF2-40B4-BE49-F238E27FC236}">
                <a16:creationId xmlns:a16="http://schemas.microsoft.com/office/drawing/2014/main" id="{147C2FFC-2DBB-474F-957F-84FBA7B5F436}"/>
              </a:ext>
            </a:extLst>
          </p:cNvPr>
          <p:cNvSpPr txBox="1"/>
          <p:nvPr/>
        </p:nvSpPr>
        <p:spPr>
          <a:xfrm>
            <a:off x="1489681" y="3284984"/>
            <a:ext cx="2434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600" dirty="0">
                <a:solidFill>
                  <a:schemeClr val="bg1"/>
                </a:solidFill>
              </a:rPr>
              <a:t>Marginal value </a:t>
            </a:r>
            <a:r>
              <a:rPr lang="fr-CA" sz="1600" dirty="0" err="1">
                <a:solidFill>
                  <a:schemeClr val="bg1"/>
                </a:solidFill>
              </a:rPr>
              <a:t>theorem</a:t>
            </a:r>
            <a:endParaRPr lang="fr-CA" sz="1600" dirty="0">
              <a:solidFill>
                <a:schemeClr val="bg1"/>
              </a:solidFill>
            </a:endParaRPr>
          </a:p>
        </p:txBody>
      </p:sp>
      <p:cxnSp>
        <p:nvCxnSpPr>
          <p:cNvPr id="170" name="Connecteur droit avec flèche 169">
            <a:extLst>
              <a:ext uri="{FF2B5EF4-FFF2-40B4-BE49-F238E27FC236}">
                <a16:creationId xmlns:a16="http://schemas.microsoft.com/office/drawing/2014/main" id="{4B7E3D26-A47E-4333-8452-DB16A79BCBF5}"/>
              </a:ext>
            </a:extLst>
          </p:cNvPr>
          <p:cNvCxnSpPr>
            <a:cxnSpLocks/>
          </p:cNvCxnSpPr>
          <p:nvPr/>
        </p:nvCxnSpPr>
        <p:spPr bwMode="auto">
          <a:xfrm>
            <a:off x="2628766" y="4239053"/>
            <a:ext cx="21056" cy="606791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38100" cap="flat" cmpd="sng" algn="ctr">
            <a:solidFill>
              <a:schemeClr val="bg1"/>
            </a:solidFill>
            <a:prstDash val="sysDash"/>
            <a:round/>
            <a:headEnd type="none" w="med" len="med"/>
            <a:tailEnd type="triangle"/>
          </a:ln>
          <a:effectLst/>
        </p:spPr>
      </p:cxnSp>
      <p:sp>
        <p:nvSpPr>
          <p:cNvPr id="171" name="ZoneTexte 170">
            <a:extLst>
              <a:ext uri="{FF2B5EF4-FFF2-40B4-BE49-F238E27FC236}">
                <a16:creationId xmlns:a16="http://schemas.microsoft.com/office/drawing/2014/main" id="{CB07DC32-C502-496C-80D7-91C575D4C265}"/>
              </a:ext>
            </a:extLst>
          </p:cNvPr>
          <p:cNvSpPr txBox="1"/>
          <p:nvPr/>
        </p:nvSpPr>
        <p:spPr>
          <a:xfrm>
            <a:off x="2477171" y="4838404"/>
            <a:ext cx="4013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A" sz="1800" i="1" dirty="0">
                <a:solidFill>
                  <a:schemeClr val="bg1"/>
                </a:solidFill>
              </a:rPr>
              <a:t>t</a:t>
            </a:r>
            <a:r>
              <a:rPr lang="fr-CA" sz="1800" dirty="0">
                <a:solidFill>
                  <a:schemeClr val="bg1"/>
                </a:solidFill>
              </a:rPr>
              <a:t>* </a:t>
            </a:r>
            <a:endParaRPr lang="fr-CA" dirty="0"/>
          </a:p>
        </p:txBody>
      </p:sp>
      <p:sp>
        <p:nvSpPr>
          <p:cNvPr id="173" name="ZoneTexte 172">
            <a:extLst>
              <a:ext uri="{FF2B5EF4-FFF2-40B4-BE49-F238E27FC236}">
                <a16:creationId xmlns:a16="http://schemas.microsoft.com/office/drawing/2014/main" id="{1AAD1269-BD4B-4F19-88B1-DFCC48D48A55}"/>
              </a:ext>
            </a:extLst>
          </p:cNvPr>
          <p:cNvSpPr txBox="1"/>
          <p:nvPr/>
        </p:nvSpPr>
        <p:spPr>
          <a:xfrm>
            <a:off x="5034807" y="3306470"/>
            <a:ext cx="198546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A" sz="1600" dirty="0">
                <a:solidFill>
                  <a:schemeClr val="bg1"/>
                </a:solidFill>
              </a:rPr>
              <a:t> </a:t>
            </a:r>
            <a:r>
              <a:rPr lang="fr-CA" sz="1600" dirty="0" err="1">
                <a:solidFill>
                  <a:schemeClr val="bg1"/>
                </a:solidFill>
              </a:rPr>
              <a:t>Contingency</a:t>
            </a:r>
            <a:r>
              <a:rPr lang="fr-CA" sz="1600" dirty="0">
                <a:solidFill>
                  <a:schemeClr val="bg1"/>
                </a:solidFill>
              </a:rPr>
              <a:t> model</a:t>
            </a:r>
            <a:endParaRPr lang="fr-CA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5" name="ZoneTexte 174">
                <a:extLst>
                  <a:ext uri="{FF2B5EF4-FFF2-40B4-BE49-F238E27FC236}">
                    <a16:creationId xmlns:a16="http://schemas.microsoft.com/office/drawing/2014/main" id="{4F61422D-8C4A-456E-83BD-E2670AEB2396}"/>
                  </a:ext>
                </a:extLst>
              </p:cNvPr>
              <p:cNvSpPr txBox="1"/>
              <p:nvPr/>
            </p:nvSpPr>
            <p:spPr>
              <a:xfrm>
                <a:off x="6444208" y="5743957"/>
                <a:ext cx="2219435" cy="4791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CA" sz="24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Gill Sans"/>
                  </a:rPr>
                  <a:t>R</a:t>
                </a:r>
                <a:r>
                  <a:rPr kumimoji="0" lang="fr-CA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Gill Sans"/>
                  </a:rPr>
                  <a:t>(</a:t>
                </a:r>
                <a:r>
                  <a:rPr kumimoji="0" lang="fr-CA" sz="24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Gill Sans"/>
                  </a:rPr>
                  <a:t>t</a:t>
                </a:r>
                <a:r>
                  <a:rPr kumimoji="0" lang="fr-CA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Gill Sans"/>
                  </a:rPr>
                  <a:t>*)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kumimoji="0" lang="en-CA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kumimoji="0" lang="fr-CA" sz="2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kumimoji="0" lang="fr-CA" sz="2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kumimoji="0" lang="fr-CA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kumimoji="0" lang="fr-CA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  <m:e>
                        <m:sSubSup>
                          <m:sSubSupPr>
                            <m:ctrlPr>
                              <a:rPr lang="fr-CA" sz="24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fr-CA" sz="24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fr-CA" sz="24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  <m:sup>
                            <m:r>
                              <a:rPr lang="fr-CA" sz="24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</m:e>
                    </m:nary>
                  </m:oMath>
                </a14:m>
                <a:r>
                  <a:rPr kumimoji="0" lang="fr-CA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Gill Sans"/>
                  </a:rPr>
                  <a:t>  </a:t>
                </a:r>
              </a:p>
            </p:txBody>
          </p:sp>
        </mc:Choice>
        <mc:Fallback xmlns="">
          <p:sp>
            <p:nvSpPr>
              <p:cNvPr id="175" name="ZoneTexte 174">
                <a:extLst>
                  <a:ext uri="{FF2B5EF4-FFF2-40B4-BE49-F238E27FC236}">
                    <a16:creationId xmlns:a16="http://schemas.microsoft.com/office/drawing/2014/main" id="{4F61422D-8C4A-456E-83BD-E2670AEB23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4208" y="5743957"/>
                <a:ext cx="2219435" cy="479106"/>
              </a:xfrm>
              <a:prstGeom prst="rect">
                <a:avLst/>
              </a:prstGeom>
              <a:blipFill>
                <a:blip r:embed="rId7"/>
                <a:stretch>
                  <a:fillRect l="-4121" t="-121519" r="-3846" b="-187342"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6" name="ZoneTexte 175">
            <a:extLst>
              <a:ext uri="{FF2B5EF4-FFF2-40B4-BE49-F238E27FC236}">
                <a16:creationId xmlns:a16="http://schemas.microsoft.com/office/drawing/2014/main" id="{0657903C-8F8B-46CC-89F1-C3BD48B1AF0D}"/>
              </a:ext>
            </a:extLst>
          </p:cNvPr>
          <p:cNvSpPr txBox="1"/>
          <p:nvPr/>
        </p:nvSpPr>
        <p:spPr>
          <a:xfrm>
            <a:off x="7511516" y="6135687"/>
            <a:ext cx="96639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CA" sz="2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</a:rPr>
              <a:t>S</a:t>
            </a:r>
            <a:r>
              <a:rPr kumimoji="0" lang="fr-CA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</a:rPr>
              <a:t> </a:t>
            </a:r>
            <a:r>
              <a:rPr kumimoji="0" lang="fr-CA" sz="2400" b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</a:rPr>
              <a:t>+ </a:t>
            </a:r>
            <a:r>
              <a:rPr kumimoji="0" lang="fr-CA" sz="2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</a:rPr>
              <a:t>t</a:t>
            </a:r>
            <a:r>
              <a:rPr kumimoji="0" lang="fr-CA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</a:rPr>
              <a:t>*</a:t>
            </a:r>
            <a:endParaRPr kumimoji="0" lang="fr-CA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"/>
            </a:endParaRPr>
          </a:p>
        </p:txBody>
      </p:sp>
      <p:cxnSp>
        <p:nvCxnSpPr>
          <p:cNvPr id="178" name="Connecteur droit 177">
            <a:extLst>
              <a:ext uri="{FF2B5EF4-FFF2-40B4-BE49-F238E27FC236}">
                <a16:creationId xmlns:a16="http://schemas.microsoft.com/office/drawing/2014/main" id="{222765F6-B963-422C-8CC4-7F14991F2066}"/>
              </a:ext>
            </a:extLst>
          </p:cNvPr>
          <p:cNvCxnSpPr>
            <a:cxnSpLocks/>
          </p:cNvCxnSpPr>
          <p:nvPr/>
        </p:nvCxnSpPr>
        <p:spPr bwMode="auto">
          <a:xfrm>
            <a:off x="7439508" y="6223063"/>
            <a:ext cx="936104" cy="0"/>
          </a:xfrm>
          <a:prstGeom prst="line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4" name="ZoneTexte 183">
                <a:extLst>
                  <a:ext uri="{FF2B5EF4-FFF2-40B4-BE49-F238E27FC236}">
                    <a16:creationId xmlns:a16="http://schemas.microsoft.com/office/drawing/2014/main" id="{788B6AC7-C2B6-43E4-A924-E4A19F26BCF9}"/>
                  </a:ext>
                </a:extLst>
              </p:cNvPr>
              <p:cNvSpPr txBox="1"/>
              <p:nvPr/>
            </p:nvSpPr>
            <p:spPr>
              <a:xfrm>
                <a:off x="4051250" y="5764545"/>
                <a:ext cx="2238954" cy="5435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/>
                <a:r>
                  <a:rPr kumimoji="0" lang="fr-CA" sz="24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Gill Sans"/>
                  </a:rPr>
                  <a:t>g</a:t>
                </a:r>
                <a:r>
                  <a:rPr kumimoji="0" lang="fr-CA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Gill Sans"/>
                  </a:rPr>
                  <a:t>(</a:t>
                </a:r>
                <a:r>
                  <a:rPr kumimoji="0" lang="fr-CA" sz="24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Gill Sans"/>
                  </a:rPr>
                  <a:t>t</a:t>
                </a:r>
                <a:r>
                  <a:rPr kumimoji="0" lang="fr-CA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Gill Sans"/>
                  </a:rPr>
                  <a:t>*)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kumimoji="0" lang="en-CA" sz="2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kumimoji="0" lang="fr-CA" sz="2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kumimoji="0" lang="fr-CA" sz="2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kumimoji="0" lang="fr-CA" sz="2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kumimoji="0" lang="fr-CA" sz="2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  <m:e>
                        <m:sSubSup>
                          <m:sSubSupPr>
                            <m:ctrlPr>
                              <a:rPr lang="fr-CA" sz="28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fr-CA" sz="28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fr-CA" sz="28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  <m:sup>
                            <m:r>
                              <a:rPr lang="fr-CA" sz="28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</m:e>
                    </m:nary>
                  </m:oMath>
                </a14:m>
                <a:endParaRPr kumimoji="0" lang="fr-CA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ill Sans"/>
                </a:endParaRPr>
              </a:p>
            </p:txBody>
          </p:sp>
        </mc:Choice>
        <mc:Fallback xmlns="">
          <p:sp>
            <p:nvSpPr>
              <p:cNvPr id="184" name="ZoneTexte 183">
                <a:extLst>
                  <a:ext uri="{FF2B5EF4-FFF2-40B4-BE49-F238E27FC236}">
                    <a16:creationId xmlns:a16="http://schemas.microsoft.com/office/drawing/2014/main" id="{788B6AC7-C2B6-43E4-A924-E4A19F26BC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1250" y="5764545"/>
                <a:ext cx="2238954" cy="543547"/>
              </a:xfrm>
              <a:prstGeom prst="rect">
                <a:avLst/>
              </a:prstGeom>
              <a:blipFill>
                <a:blip r:embed="rId8"/>
                <a:stretch>
                  <a:fillRect l="-4360" b="-22472"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3" name="ZoneTexte 152">
            <a:extLst>
              <a:ext uri="{FF2B5EF4-FFF2-40B4-BE49-F238E27FC236}">
                <a16:creationId xmlns:a16="http://schemas.microsoft.com/office/drawing/2014/main" id="{0E50B24D-E717-4315-A01C-50721BEB2080}"/>
              </a:ext>
            </a:extLst>
          </p:cNvPr>
          <p:cNvSpPr txBox="1"/>
          <p:nvPr/>
        </p:nvSpPr>
        <p:spPr>
          <a:xfrm>
            <a:off x="2387351" y="5876994"/>
            <a:ext cx="14549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fr-CA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</a:rPr>
              <a:t> </a:t>
            </a:r>
            <a:r>
              <a:rPr kumimoji="0" lang="fr-CA" sz="2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</a:rPr>
              <a:t>g</a:t>
            </a:r>
            <a:r>
              <a:rPr kumimoji="0" lang="fr-CA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</a:rPr>
              <a:t>(</a:t>
            </a:r>
            <a:r>
              <a:rPr kumimoji="0" lang="fr-CA" sz="2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</a:rPr>
              <a:t>t</a:t>
            </a:r>
            <a:r>
              <a:rPr kumimoji="0" lang="fr-CA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</a:rPr>
              <a:t>*) </a:t>
            </a:r>
            <a:endParaRPr lang="fr-CA" sz="2400" dirty="0"/>
          </a:p>
        </p:txBody>
      </p:sp>
      <p:sp>
        <p:nvSpPr>
          <p:cNvPr id="155" name="ZoneTexte 154">
            <a:extLst>
              <a:ext uri="{FF2B5EF4-FFF2-40B4-BE49-F238E27FC236}">
                <a16:creationId xmlns:a16="http://schemas.microsoft.com/office/drawing/2014/main" id="{3A06A306-533C-46BE-9BDF-69CCAD7019FB}"/>
              </a:ext>
            </a:extLst>
          </p:cNvPr>
          <p:cNvSpPr txBox="1"/>
          <p:nvPr/>
        </p:nvSpPr>
        <p:spPr>
          <a:xfrm>
            <a:off x="1331641" y="5949280"/>
            <a:ext cx="19442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CA" sz="2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</a:rPr>
              <a:t>R</a:t>
            </a:r>
            <a:r>
              <a:rPr kumimoji="0" lang="fr-CA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</a:rPr>
              <a:t>(</a:t>
            </a:r>
            <a:r>
              <a:rPr kumimoji="0" lang="fr-CA" sz="2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</a:rPr>
              <a:t>t</a:t>
            </a:r>
            <a:r>
              <a:rPr kumimoji="0" lang="fr-CA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</a:rPr>
              <a:t>*) =</a:t>
            </a:r>
          </a:p>
        </p:txBody>
      </p:sp>
      <p:sp>
        <p:nvSpPr>
          <p:cNvPr id="154" name="Titre 1">
            <a:extLst>
              <a:ext uri="{FF2B5EF4-FFF2-40B4-BE49-F238E27FC236}">
                <a16:creationId xmlns:a16="http://schemas.microsoft.com/office/drawing/2014/main" id="{51D3680D-503D-4BBB-B332-8E1BC5FB8F62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9164038" cy="1354162"/>
          </a:xfrm>
          <a:prstGeom prst="rect">
            <a:avLst/>
          </a:prstGeom>
          <a:solidFill>
            <a:srgbClr val="C0504D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5906">
                <a:solidFill>
                  <a:schemeClr val="tx1"/>
                </a:solidFill>
                <a:latin typeface="+mj-lt"/>
                <a:ea typeface="+mj-ea"/>
                <a:cs typeface="+mj-cs"/>
                <a:sym typeface="Gill Sans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5906">
                <a:solidFill>
                  <a:schemeClr val="tx1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5906">
                <a:solidFill>
                  <a:schemeClr val="tx1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5906">
                <a:solidFill>
                  <a:schemeClr val="tx1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5906">
                <a:solidFill>
                  <a:schemeClr val="tx1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321457" algn="ctr" rtl="0" fontAlgn="base">
              <a:spcBef>
                <a:spcPct val="0"/>
              </a:spcBef>
              <a:spcAft>
                <a:spcPct val="0"/>
              </a:spcAft>
              <a:defRPr sz="5906">
                <a:solidFill>
                  <a:schemeClr val="tx1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642915" algn="ctr" rtl="0" fontAlgn="base">
              <a:spcBef>
                <a:spcPct val="0"/>
              </a:spcBef>
              <a:spcAft>
                <a:spcPct val="0"/>
              </a:spcAft>
              <a:defRPr sz="5906">
                <a:solidFill>
                  <a:schemeClr val="tx1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964372" algn="ctr" rtl="0" fontAlgn="base">
              <a:spcBef>
                <a:spcPct val="0"/>
              </a:spcBef>
              <a:spcAft>
                <a:spcPct val="0"/>
              </a:spcAft>
              <a:defRPr sz="5906">
                <a:solidFill>
                  <a:schemeClr val="tx1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1285829" algn="ctr" rtl="0" fontAlgn="base">
              <a:spcBef>
                <a:spcPct val="0"/>
              </a:spcBef>
              <a:spcAft>
                <a:spcPct val="0"/>
              </a:spcAft>
              <a:defRPr sz="5906">
                <a:solidFill>
                  <a:schemeClr val="tx1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defTabSz="642915" eaLnBrk="1" hangingPunct="1">
              <a:defRPr/>
            </a:pPr>
            <a:r>
              <a:rPr lang="en-US" altLang="fr-FR" sz="3200" kern="1200">
                <a:solidFill>
                  <a:srgbClr val="FFFFFF"/>
                </a:solidFill>
                <a:latin typeface="Calibri "/>
                <a:cs typeface="Bradley Hand ITC TT-Bold" charset="0"/>
                <a:sym typeface="Bradley Hand ITC TT-Bold" charset="0"/>
              </a:rPr>
              <a:t>What if prey forage in a mosaic of food patches </a:t>
            </a:r>
            <a:br>
              <a:rPr lang="en-US" altLang="fr-FR" sz="3200" kern="1200">
                <a:solidFill>
                  <a:srgbClr val="FFFFFF"/>
                </a:solidFill>
                <a:latin typeface="Calibri "/>
                <a:cs typeface="Bradley Hand ITC TT-Bold" charset="0"/>
                <a:sym typeface="Bradley Hand ITC TT-Bold" charset="0"/>
              </a:rPr>
            </a:br>
            <a:r>
              <a:rPr lang="en-US" altLang="fr-FR" sz="3200" kern="1200">
                <a:solidFill>
                  <a:srgbClr val="FFFFFF"/>
                </a:solidFill>
                <a:latin typeface="Calibri "/>
                <a:cs typeface="Bradley Hand ITC TT-Bold" charset="0"/>
                <a:sym typeface="Bradley Hand ITC TT-Bold" charset="0"/>
              </a:rPr>
              <a:t>in which &gt; 1 resource type is avail</a:t>
            </a:r>
            <a:r>
              <a:rPr lang="en-US" altLang="fr-FR" sz="3600" kern="1200">
                <a:solidFill>
                  <a:srgbClr val="FFFFFF"/>
                </a:solidFill>
                <a:latin typeface="Calibri "/>
                <a:cs typeface="Bradley Hand ITC TT-Bold" charset="0"/>
                <a:sym typeface="Bradley Hand ITC TT-Bold" charset="0"/>
              </a:rPr>
              <a:t>able?</a:t>
            </a:r>
            <a:endParaRPr lang="fr-CA" sz="3600" kern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4691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496" y="1793558"/>
            <a:ext cx="5409505" cy="377301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fr-FR" dirty="0" err="1"/>
              <a:t>Some</a:t>
            </a:r>
            <a:r>
              <a:rPr lang="fr-FR" dirty="0"/>
              <a:t> </a:t>
            </a:r>
            <a:r>
              <a:rPr lang="fr-FR" dirty="0" err="1"/>
              <a:t>assumptions</a:t>
            </a:r>
            <a:r>
              <a:rPr lang="fr-FR" dirty="0"/>
              <a:t> of the </a:t>
            </a:r>
            <a:r>
              <a:rPr lang="fr-FR" dirty="0" err="1"/>
              <a:t>contingency</a:t>
            </a:r>
            <a:r>
              <a:rPr lang="fr-FR" dirty="0"/>
              <a:t> model: </a:t>
            </a:r>
          </a:p>
          <a:p>
            <a:pPr lvl="1"/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Omniscience</a:t>
            </a:r>
          </a:p>
          <a:p>
            <a:pPr lvl="1"/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Successive </a:t>
            </a:r>
            <a:r>
              <a:rPr lang="fr-FR" dirty="0" err="1">
                <a:solidFill>
                  <a:schemeClr val="bg1">
                    <a:lumMod val="75000"/>
                  </a:schemeClr>
                </a:solidFill>
              </a:rPr>
              <a:t>encounters</a:t>
            </a:r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fr-FR" dirty="0" err="1">
                <a:solidFill>
                  <a:schemeClr val="bg1">
                    <a:lumMod val="75000"/>
                  </a:schemeClr>
                </a:solidFill>
              </a:rPr>
              <a:t>with</a:t>
            </a:r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fr-FR" dirty="0" err="1">
                <a:solidFill>
                  <a:schemeClr val="bg1">
                    <a:lumMod val="75000"/>
                  </a:schemeClr>
                </a:solidFill>
              </a:rPr>
              <a:t>resource</a:t>
            </a:r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 are </a:t>
            </a:r>
            <a:r>
              <a:rPr lang="fr-FR" dirty="0" err="1">
                <a:solidFill>
                  <a:schemeClr val="bg1">
                    <a:lumMod val="75000"/>
                  </a:schemeClr>
                </a:solidFill>
              </a:rPr>
              <a:t>independent</a:t>
            </a:r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fr-FR" dirty="0" err="1">
                <a:solidFill>
                  <a:schemeClr val="bg1">
                    <a:lumMod val="75000"/>
                  </a:schemeClr>
                </a:solidFill>
              </a:rPr>
              <a:t>events</a:t>
            </a:r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 (e.g., not </a:t>
            </a:r>
            <a:r>
              <a:rPr lang="fr-FR" dirty="0" err="1">
                <a:solidFill>
                  <a:schemeClr val="bg1">
                    <a:lumMod val="75000"/>
                  </a:schemeClr>
                </a:solidFill>
              </a:rPr>
              <a:t>distributed</a:t>
            </a:r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 in patches)</a:t>
            </a:r>
          </a:p>
          <a:p>
            <a:pPr lvl="1"/>
            <a:r>
              <a:rPr lang="fr-FR" dirty="0">
                <a:solidFill>
                  <a:schemeClr val="accent6">
                    <a:lumMod val="75000"/>
                  </a:schemeClr>
                </a:solidFill>
              </a:rPr>
              <a:t>No </a:t>
            </a:r>
            <a:r>
              <a:rPr lang="fr-FR" dirty="0" err="1">
                <a:solidFill>
                  <a:schemeClr val="accent6">
                    <a:lumMod val="75000"/>
                  </a:schemeClr>
                </a:solidFill>
              </a:rPr>
              <a:t>predation</a:t>
            </a:r>
            <a:endParaRPr lang="fr-FR" dirty="0">
              <a:solidFill>
                <a:schemeClr val="accent6">
                  <a:lumMod val="75000"/>
                </a:schemeClr>
              </a:solidFill>
            </a:endParaRPr>
          </a:p>
          <a:p>
            <a:pPr lvl="1"/>
            <a:endParaRPr lang="fr-FR" dirty="0"/>
          </a:p>
          <a:p>
            <a:pPr lvl="1"/>
            <a:endParaRPr lang="fr-FR" dirty="0"/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1B6465D9-25CB-43F6-96D6-A40E4ACB6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Text Box 20">
            <a:extLst>
              <a:ext uri="{FF2B5EF4-FFF2-40B4-BE49-F238E27FC236}">
                <a16:creationId xmlns:a16="http://schemas.microsoft.com/office/drawing/2014/main" id="{1BAF9A4B-D818-47C5-94E9-66AA1A48E0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-73683"/>
            <a:ext cx="9144000" cy="1323439"/>
          </a:xfrm>
          <a:prstGeom prst="rect">
            <a:avLst/>
          </a:prstGeom>
          <a:solidFill>
            <a:srgbClr val="C0504D"/>
          </a:solidFill>
          <a:ln>
            <a:noFill/>
          </a:ln>
          <a:effectLst/>
        </p:spPr>
        <p:txBody>
          <a:bodyPr wrap="square">
            <a:spAutoFit/>
          </a:bodyPr>
          <a:lstStyle/>
          <a:p>
            <a:pPr algn="ctr"/>
            <a:endParaRPr lang="fr-CA" sz="800" dirty="0">
              <a:solidFill>
                <a:schemeClr val="bg1"/>
              </a:solidFill>
            </a:endParaRPr>
          </a:p>
          <a:p>
            <a:pPr algn="ctr"/>
            <a:r>
              <a:rPr lang="fr-CA" sz="3600" dirty="0" err="1">
                <a:solidFill>
                  <a:schemeClr val="bg1"/>
                </a:solidFill>
              </a:rPr>
              <a:t>Maximization</a:t>
            </a:r>
            <a:r>
              <a:rPr lang="fr-CA" sz="3600" dirty="0">
                <a:solidFill>
                  <a:schemeClr val="bg1"/>
                </a:solidFill>
              </a:rPr>
              <a:t> of </a:t>
            </a:r>
            <a:r>
              <a:rPr lang="fr-CA" sz="3600" dirty="0" err="1">
                <a:solidFill>
                  <a:schemeClr val="bg1"/>
                </a:solidFill>
              </a:rPr>
              <a:t>energy</a:t>
            </a:r>
            <a:r>
              <a:rPr lang="fr-CA" sz="3600" dirty="0">
                <a:solidFill>
                  <a:schemeClr val="bg1"/>
                </a:solidFill>
              </a:rPr>
              <a:t> </a:t>
            </a:r>
            <a:r>
              <a:rPr lang="fr-CA" sz="3600" dirty="0" err="1">
                <a:solidFill>
                  <a:schemeClr val="bg1"/>
                </a:solidFill>
              </a:rPr>
              <a:t>intake</a:t>
            </a:r>
            <a:r>
              <a:rPr lang="fr-CA" sz="3600" dirty="0">
                <a:solidFill>
                  <a:schemeClr val="bg1"/>
                </a:solidFill>
              </a:rPr>
              <a:t> rate: </a:t>
            </a:r>
          </a:p>
          <a:p>
            <a:pPr algn="ctr"/>
            <a:r>
              <a:rPr lang="fr-CA" sz="3600" dirty="0">
                <a:solidFill>
                  <a:schemeClr val="bg1"/>
                </a:solidFill>
              </a:rPr>
              <a:t>the </a:t>
            </a:r>
            <a:r>
              <a:rPr lang="fr-CA" sz="3600" dirty="0" err="1">
                <a:solidFill>
                  <a:schemeClr val="bg1"/>
                </a:solidFill>
              </a:rPr>
              <a:t>contingenty</a:t>
            </a:r>
            <a:r>
              <a:rPr lang="fr-CA" sz="3600" dirty="0">
                <a:solidFill>
                  <a:schemeClr val="bg1"/>
                </a:solidFill>
              </a:rPr>
              <a:t> model</a:t>
            </a:r>
            <a:endParaRPr lang="fr-CA" sz="800" dirty="0">
              <a:solidFill>
                <a:schemeClr val="bg1"/>
              </a:solidFill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7ED67BE-2516-4E6A-B298-A8738A103CD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01" r="20076"/>
          <a:stretch/>
        </p:blipFill>
        <p:spPr>
          <a:xfrm>
            <a:off x="5571207" y="1556452"/>
            <a:ext cx="3179712" cy="4984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6411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7BC530AD-638D-4C23-8E4E-C51CF612111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64038" cy="1196752"/>
          </a:xfrm>
          <a:prstGeom prst="rect">
            <a:avLst/>
          </a:prstGeom>
          <a:solidFill>
            <a:srgbClr val="C0504D"/>
          </a:solidFill>
        </p:spPr>
        <p:txBody>
          <a:bodyPr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642915" fontAlgn="base">
              <a:spcAft>
                <a:spcPct val="0"/>
              </a:spcAft>
              <a:defRPr/>
            </a:pPr>
            <a:r>
              <a:rPr lang="en-US" altLang="fr-FR" sz="4000" dirty="0">
                <a:solidFill>
                  <a:srgbClr val="FFFFFF"/>
                </a:solidFill>
                <a:latin typeface="Calibri "/>
                <a:cs typeface="Bradley Hand ITC TT-Bold" charset="0"/>
                <a:sym typeface="Bradley Hand ITC TT-Bold" charset="0"/>
              </a:rPr>
              <a:t>What if a predator enters the system, and prey have access to refuges?</a:t>
            </a:r>
            <a:endParaRPr lang="fr-CA" dirty="0">
              <a:solidFill>
                <a:schemeClr val="bg1"/>
              </a:solidFill>
            </a:endParaRPr>
          </a:p>
        </p:txBody>
      </p:sp>
      <p:grpSp>
        <p:nvGrpSpPr>
          <p:cNvPr id="114" name="Groupe 113">
            <a:extLst>
              <a:ext uri="{FF2B5EF4-FFF2-40B4-BE49-F238E27FC236}">
                <a16:creationId xmlns:a16="http://schemas.microsoft.com/office/drawing/2014/main" id="{9199462B-8859-456A-9E18-A717462DAEEA}"/>
              </a:ext>
            </a:extLst>
          </p:cNvPr>
          <p:cNvGrpSpPr/>
          <p:nvPr/>
        </p:nvGrpSpPr>
        <p:grpSpPr>
          <a:xfrm>
            <a:off x="1979712" y="1238053"/>
            <a:ext cx="1150243" cy="1090634"/>
            <a:chOff x="4572000" y="4437112"/>
            <a:chExt cx="1800200" cy="1728192"/>
          </a:xfrm>
        </p:grpSpPr>
        <p:sp>
          <p:nvSpPr>
            <p:cNvPr id="115" name="Ellipse 114">
              <a:extLst>
                <a:ext uri="{FF2B5EF4-FFF2-40B4-BE49-F238E27FC236}">
                  <a16:creationId xmlns:a16="http://schemas.microsoft.com/office/drawing/2014/main" id="{52F645F3-400B-4A00-A3F2-382AE5B1745F}"/>
                </a:ext>
              </a:extLst>
            </p:cNvPr>
            <p:cNvSpPr/>
            <p:nvPr/>
          </p:nvSpPr>
          <p:spPr bwMode="auto">
            <a:xfrm>
              <a:off x="4572000" y="4437112"/>
              <a:ext cx="1800200" cy="1728192"/>
            </a:xfrm>
            <a:prstGeom prst="ellipse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16" name="Ellipse 115">
              <a:extLst>
                <a:ext uri="{FF2B5EF4-FFF2-40B4-BE49-F238E27FC236}">
                  <a16:creationId xmlns:a16="http://schemas.microsoft.com/office/drawing/2014/main" id="{E4858666-0055-437A-95AD-1721FCE0A2DA}"/>
                </a:ext>
              </a:extLst>
            </p:cNvPr>
            <p:cNvSpPr/>
            <p:nvPr/>
          </p:nvSpPr>
          <p:spPr bwMode="auto">
            <a:xfrm rot="13187553">
              <a:off x="5000923" y="5042580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17" name="Ellipse 116">
              <a:extLst>
                <a:ext uri="{FF2B5EF4-FFF2-40B4-BE49-F238E27FC236}">
                  <a16:creationId xmlns:a16="http://schemas.microsoft.com/office/drawing/2014/main" id="{9C340B68-78F1-4F88-BB59-E62A90B3B379}"/>
                </a:ext>
              </a:extLst>
            </p:cNvPr>
            <p:cNvSpPr/>
            <p:nvPr/>
          </p:nvSpPr>
          <p:spPr bwMode="auto">
            <a:xfrm rot="13187553">
              <a:off x="5944240" y="5462878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18" name="Ellipse 117">
              <a:extLst>
                <a:ext uri="{FF2B5EF4-FFF2-40B4-BE49-F238E27FC236}">
                  <a16:creationId xmlns:a16="http://schemas.microsoft.com/office/drawing/2014/main" id="{C55AAAB8-0F5B-4946-9F63-7EEF1FB0F0ED}"/>
                </a:ext>
              </a:extLst>
            </p:cNvPr>
            <p:cNvSpPr/>
            <p:nvPr/>
          </p:nvSpPr>
          <p:spPr bwMode="auto">
            <a:xfrm rot="13187553">
              <a:off x="4961444" y="5690652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19" name="Ellipse 118">
              <a:extLst>
                <a:ext uri="{FF2B5EF4-FFF2-40B4-BE49-F238E27FC236}">
                  <a16:creationId xmlns:a16="http://schemas.microsoft.com/office/drawing/2014/main" id="{421A1298-FCD4-44D4-8F3D-3500C1D94CF7}"/>
                </a:ext>
              </a:extLst>
            </p:cNvPr>
            <p:cNvSpPr/>
            <p:nvPr/>
          </p:nvSpPr>
          <p:spPr bwMode="auto">
            <a:xfrm rot="13187553">
              <a:off x="5465516" y="5714855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20" name="Ellipse 119">
              <a:extLst>
                <a:ext uri="{FF2B5EF4-FFF2-40B4-BE49-F238E27FC236}">
                  <a16:creationId xmlns:a16="http://schemas.microsoft.com/office/drawing/2014/main" id="{CE061295-C4F7-4BEA-8D5A-41D081702BA8}"/>
                </a:ext>
              </a:extLst>
            </p:cNvPr>
            <p:cNvSpPr/>
            <p:nvPr/>
          </p:nvSpPr>
          <p:spPr bwMode="auto">
            <a:xfrm rot="19632565">
              <a:off x="5592568" y="5112705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21" name="Ellipse 120">
              <a:extLst>
                <a:ext uri="{FF2B5EF4-FFF2-40B4-BE49-F238E27FC236}">
                  <a16:creationId xmlns:a16="http://schemas.microsoft.com/office/drawing/2014/main" id="{8335D7C7-63F3-4B8D-A47A-468AD1B6FE6E}"/>
                </a:ext>
              </a:extLst>
            </p:cNvPr>
            <p:cNvSpPr/>
            <p:nvPr/>
          </p:nvSpPr>
          <p:spPr bwMode="auto">
            <a:xfrm rot="19632565">
              <a:off x="5988628" y="5137841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22" name="Ellipse 121">
              <a:extLst>
                <a:ext uri="{FF2B5EF4-FFF2-40B4-BE49-F238E27FC236}">
                  <a16:creationId xmlns:a16="http://schemas.microsoft.com/office/drawing/2014/main" id="{ADD7995B-63AE-404A-A2E3-FF8C01ABF686}"/>
                </a:ext>
              </a:extLst>
            </p:cNvPr>
            <p:cNvSpPr/>
            <p:nvPr/>
          </p:nvSpPr>
          <p:spPr bwMode="auto">
            <a:xfrm rot="16556218">
              <a:off x="4723078" y="5446740"/>
              <a:ext cx="144000" cy="144000"/>
            </a:xfrm>
            <a:prstGeom prst="ellipse">
              <a:avLst/>
            </a:prstGeom>
            <a:solidFill>
              <a:srgbClr val="333399">
                <a:lumMod val="60000"/>
                <a:lumOff val="40000"/>
              </a:srgb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23" name="Ellipse 122">
              <a:extLst>
                <a:ext uri="{FF2B5EF4-FFF2-40B4-BE49-F238E27FC236}">
                  <a16:creationId xmlns:a16="http://schemas.microsoft.com/office/drawing/2014/main" id="{187E11F7-BD3F-455A-9D83-744E960D08A9}"/>
                </a:ext>
              </a:extLst>
            </p:cNvPr>
            <p:cNvSpPr/>
            <p:nvPr/>
          </p:nvSpPr>
          <p:spPr bwMode="auto">
            <a:xfrm rot="16556218">
              <a:off x="5443174" y="5347380"/>
              <a:ext cx="144000" cy="144000"/>
            </a:xfrm>
            <a:prstGeom prst="ellipse">
              <a:avLst/>
            </a:prstGeom>
            <a:solidFill>
              <a:srgbClr val="333399">
                <a:lumMod val="60000"/>
                <a:lumOff val="40000"/>
              </a:srgb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24" name="Ellipse 123">
              <a:extLst>
                <a:ext uri="{FF2B5EF4-FFF2-40B4-BE49-F238E27FC236}">
                  <a16:creationId xmlns:a16="http://schemas.microsoft.com/office/drawing/2014/main" id="{A146D3BE-816F-4C63-B69F-ECC07B91FAA6}"/>
                </a:ext>
              </a:extLst>
            </p:cNvPr>
            <p:cNvSpPr/>
            <p:nvPr/>
          </p:nvSpPr>
          <p:spPr bwMode="auto">
            <a:xfrm rot="16556218">
              <a:off x="4943456" y="4703600"/>
              <a:ext cx="144000" cy="144000"/>
            </a:xfrm>
            <a:prstGeom prst="ellipse">
              <a:avLst/>
            </a:prstGeom>
            <a:solidFill>
              <a:srgbClr val="333399">
                <a:lumMod val="60000"/>
                <a:lumOff val="40000"/>
              </a:srgb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25" name="Ellipse 124">
              <a:extLst>
                <a:ext uri="{FF2B5EF4-FFF2-40B4-BE49-F238E27FC236}">
                  <a16:creationId xmlns:a16="http://schemas.microsoft.com/office/drawing/2014/main" id="{25020314-5278-4CE8-9E01-6E5355D637F3}"/>
                </a:ext>
              </a:extLst>
            </p:cNvPr>
            <p:cNvSpPr/>
            <p:nvPr/>
          </p:nvSpPr>
          <p:spPr bwMode="auto">
            <a:xfrm rot="16556218">
              <a:off x="5339516" y="4728736"/>
              <a:ext cx="144000" cy="144000"/>
            </a:xfrm>
            <a:prstGeom prst="ellipse">
              <a:avLst/>
            </a:prstGeom>
            <a:solidFill>
              <a:srgbClr val="333399">
                <a:lumMod val="60000"/>
                <a:lumOff val="40000"/>
              </a:srgb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26" name="Ellipse 125">
              <a:extLst>
                <a:ext uri="{FF2B5EF4-FFF2-40B4-BE49-F238E27FC236}">
                  <a16:creationId xmlns:a16="http://schemas.microsoft.com/office/drawing/2014/main" id="{534CA70A-03DC-4969-B21E-7C08F335BD80}"/>
                </a:ext>
              </a:extLst>
            </p:cNvPr>
            <p:cNvSpPr/>
            <p:nvPr/>
          </p:nvSpPr>
          <p:spPr bwMode="auto">
            <a:xfrm rot="1401230">
              <a:off x="5314723" y="5516865"/>
              <a:ext cx="144000" cy="144000"/>
            </a:xfrm>
            <a:prstGeom prst="ellipse">
              <a:avLst/>
            </a:prstGeom>
            <a:solidFill>
              <a:srgbClr val="333399">
                <a:lumMod val="60000"/>
                <a:lumOff val="40000"/>
              </a:srgb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27" name="Ellipse 126">
              <a:extLst>
                <a:ext uri="{FF2B5EF4-FFF2-40B4-BE49-F238E27FC236}">
                  <a16:creationId xmlns:a16="http://schemas.microsoft.com/office/drawing/2014/main" id="{4AB4FDDB-4D72-45EF-BBD9-4792268A8AB2}"/>
                </a:ext>
              </a:extLst>
            </p:cNvPr>
            <p:cNvSpPr/>
            <p:nvPr/>
          </p:nvSpPr>
          <p:spPr bwMode="auto">
            <a:xfrm rot="1401230">
              <a:off x="5710783" y="5290241"/>
              <a:ext cx="144000" cy="144000"/>
            </a:xfrm>
            <a:prstGeom prst="ellipse">
              <a:avLst/>
            </a:prstGeom>
            <a:solidFill>
              <a:srgbClr val="333399">
                <a:lumMod val="60000"/>
                <a:lumOff val="40000"/>
              </a:srgb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28" name="Ellipse 127">
              <a:extLst>
                <a:ext uri="{FF2B5EF4-FFF2-40B4-BE49-F238E27FC236}">
                  <a16:creationId xmlns:a16="http://schemas.microsoft.com/office/drawing/2014/main" id="{44034E12-6C24-49E9-B624-9DEFC84C8A30}"/>
                </a:ext>
              </a:extLst>
            </p:cNvPr>
            <p:cNvSpPr/>
            <p:nvPr/>
          </p:nvSpPr>
          <p:spPr bwMode="auto">
            <a:xfrm rot="19091771">
              <a:off x="5157677" y="4911519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29" name="Ellipse 128">
              <a:extLst>
                <a:ext uri="{FF2B5EF4-FFF2-40B4-BE49-F238E27FC236}">
                  <a16:creationId xmlns:a16="http://schemas.microsoft.com/office/drawing/2014/main" id="{FD00D1A5-E368-4A5A-8CC5-9B1BEF28E525}"/>
                </a:ext>
              </a:extLst>
            </p:cNvPr>
            <p:cNvSpPr/>
            <p:nvPr/>
          </p:nvSpPr>
          <p:spPr bwMode="auto">
            <a:xfrm rot="19091771">
              <a:off x="5877773" y="5741313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30" name="Ellipse 129">
              <a:extLst>
                <a:ext uri="{FF2B5EF4-FFF2-40B4-BE49-F238E27FC236}">
                  <a16:creationId xmlns:a16="http://schemas.microsoft.com/office/drawing/2014/main" id="{25CAA27C-9D1C-4222-954B-7862A1E1762B}"/>
                </a:ext>
              </a:extLst>
            </p:cNvPr>
            <p:cNvSpPr/>
            <p:nvPr/>
          </p:nvSpPr>
          <p:spPr bwMode="auto">
            <a:xfrm rot="3936783">
              <a:off x="5526101" y="4713746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31" name="Ellipse 130">
              <a:extLst>
                <a:ext uri="{FF2B5EF4-FFF2-40B4-BE49-F238E27FC236}">
                  <a16:creationId xmlns:a16="http://schemas.microsoft.com/office/drawing/2014/main" id="{FD7290D2-1D8B-4B5E-898B-E827F15CB975}"/>
                </a:ext>
              </a:extLst>
            </p:cNvPr>
            <p:cNvSpPr/>
            <p:nvPr/>
          </p:nvSpPr>
          <p:spPr bwMode="auto">
            <a:xfrm rot="7305448">
              <a:off x="5248256" y="5795300"/>
              <a:ext cx="144000" cy="144000"/>
            </a:xfrm>
            <a:prstGeom prst="ellipse">
              <a:avLst/>
            </a:prstGeom>
            <a:solidFill>
              <a:srgbClr val="333399">
                <a:lumMod val="60000"/>
                <a:lumOff val="40000"/>
              </a:srgb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32" name="Ellipse 131">
              <a:extLst>
                <a:ext uri="{FF2B5EF4-FFF2-40B4-BE49-F238E27FC236}">
                  <a16:creationId xmlns:a16="http://schemas.microsoft.com/office/drawing/2014/main" id="{AF8DB48E-5B75-4ED7-B35A-42E3733A77AC}"/>
                </a:ext>
              </a:extLst>
            </p:cNvPr>
            <p:cNvSpPr/>
            <p:nvPr/>
          </p:nvSpPr>
          <p:spPr bwMode="auto">
            <a:xfrm rot="7305448">
              <a:off x="5644316" y="4891282"/>
              <a:ext cx="144000" cy="144000"/>
            </a:xfrm>
            <a:prstGeom prst="ellipse">
              <a:avLst/>
            </a:prstGeom>
            <a:solidFill>
              <a:srgbClr val="333399">
                <a:lumMod val="60000"/>
                <a:lumOff val="40000"/>
              </a:srgb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grpSp>
        <p:nvGrpSpPr>
          <p:cNvPr id="133" name="Groupe 132">
            <a:extLst>
              <a:ext uri="{FF2B5EF4-FFF2-40B4-BE49-F238E27FC236}">
                <a16:creationId xmlns:a16="http://schemas.microsoft.com/office/drawing/2014/main" id="{30728E4B-96A2-4A7E-B390-8737A1542277}"/>
              </a:ext>
            </a:extLst>
          </p:cNvPr>
          <p:cNvGrpSpPr/>
          <p:nvPr/>
        </p:nvGrpSpPr>
        <p:grpSpPr>
          <a:xfrm rot="3599910">
            <a:off x="3988172" y="1340627"/>
            <a:ext cx="1136077" cy="1104234"/>
            <a:chOff x="4572000" y="4437112"/>
            <a:chExt cx="1800200" cy="1728192"/>
          </a:xfrm>
        </p:grpSpPr>
        <p:sp>
          <p:nvSpPr>
            <p:cNvPr id="134" name="Ellipse 133">
              <a:extLst>
                <a:ext uri="{FF2B5EF4-FFF2-40B4-BE49-F238E27FC236}">
                  <a16:creationId xmlns:a16="http://schemas.microsoft.com/office/drawing/2014/main" id="{B0FC99C2-40B2-4651-8D01-56C1F96E5B20}"/>
                </a:ext>
              </a:extLst>
            </p:cNvPr>
            <p:cNvSpPr/>
            <p:nvPr/>
          </p:nvSpPr>
          <p:spPr bwMode="auto">
            <a:xfrm>
              <a:off x="4572000" y="4437112"/>
              <a:ext cx="1800200" cy="1728192"/>
            </a:xfrm>
            <a:prstGeom prst="ellipse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35" name="Ellipse 134">
              <a:extLst>
                <a:ext uri="{FF2B5EF4-FFF2-40B4-BE49-F238E27FC236}">
                  <a16:creationId xmlns:a16="http://schemas.microsoft.com/office/drawing/2014/main" id="{B61E61EB-7E08-4780-BD82-D577F47AE366}"/>
                </a:ext>
              </a:extLst>
            </p:cNvPr>
            <p:cNvSpPr/>
            <p:nvPr/>
          </p:nvSpPr>
          <p:spPr bwMode="auto">
            <a:xfrm rot="13187553">
              <a:off x="5000923" y="5042580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36" name="Ellipse 135">
              <a:extLst>
                <a:ext uri="{FF2B5EF4-FFF2-40B4-BE49-F238E27FC236}">
                  <a16:creationId xmlns:a16="http://schemas.microsoft.com/office/drawing/2014/main" id="{F9730616-7A3E-4D52-871F-5DDF98025082}"/>
                </a:ext>
              </a:extLst>
            </p:cNvPr>
            <p:cNvSpPr/>
            <p:nvPr/>
          </p:nvSpPr>
          <p:spPr bwMode="auto">
            <a:xfrm rot="13187553">
              <a:off x="5944240" y="5462878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37" name="Ellipse 136">
              <a:extLst>
                <a:ext uri="{FF2B5EF4-FFF2-40B4-BE49-F238E27FC236}">
                  <a16:creationId xmlns:a16="http://schemas.microsoft.com/office/drawing/2014/main" id="{DB06551E-9BAA-4762-A9F0-B3D1115AA632}"/>
                </a:ext>
              </a:extLst>
            </p:cNvPr>
            <p:cNvSpPr/>
            <p:nvPr/>
          </p:nvSpPr>
          <p:spPr bwMode="auto">
            <a:xfrm rot="13187553">
              <a:off x="4961444" y="5690652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38" name="Ellipse 137">
              <a:extLst>
                <a:ext uri="{FF2B5EF4-FFF2-40B4-BE49-F238E27FC236}">
                  <a16:creationId xmlns:a16="http://schemas.microsoft.com/office/drawing/2014/main" id="{E6EAEB8C-273D-42BC-B5C6-8262833DF51E}"/>
                </a:ext>
              </a:extLst>
            </p:cNvPr>
            <p:cNvSpPr/>
            <p:nvPr/>
          </p:nvSpPr>
          <p:spPr bwMode="auto">
            <a:xfrm rot="13187553">
              <a:off x="5465516" y="5714855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39" name="Ellipse 138">
              <a:extLst>
                <a:ext uri="{FF2B5EF4-FFF2-40B4-BE49-F238E27FC236}">
                  <a16:creationId xmlns:a16="http://schemas.microsoft.com/office/drawing/2014/main" id="{B1C8CC50-73C0-4BE2-89FE-BFD8C55E0645}"/>
                </a:ext>
              </a:extLst>
            </p:cNvPr>
            <p:cNvSpPr/>
            <p:nvPr/>
          </p:nvSpPr>
          <p:spPr bwMode="auto">
            <a:xfrm rot="19632565">
              <a:off x="5592568" y="5112705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40" name="Ellipse 139">
              <a:extLst>
                <a:ext uri="{FF2B5EF4-FFF2-40B4-BE49-F238E27FC236}">
                  <a16:creationId xmlns:a16="http://schemas.microsoft.com/office/drawing/2014/main" id="{1DE347ED-B8F4-44A7-B79C-3F6D07BB97EE}"/>
                </a:ext>
              </a:extLst>
            </p:cNvPr>
            <p:cNvSpPr/>
            <p:nvPr/>
          </p:nvSpPr>
          <p:spPr bwMode="auto">
            <a:xfrm rot="19632565">
              <a:off x="5988628" y="5137841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41" name="Ellipse 140">
              <a:extLst>
                <a:ext uri="{FF2B5EF4-FFF2-40B4-BE49-F238E27FC236}">
                  <a16:creationId xmlns:a16="http://schemas.microsoft.com/office/drawing/2014/main" id="{2F48C270-82AB-4FB4-8CAA-6EEE8E0BF2AD}"/>
                </a:ext>
              </a:extLst>
            </p:cNvPr>
            <p:cNvSpPr/>
            <p:nvPr/>
          </p:nvSpPr>
          <p:spPr bwMode="auto">
            <a:xfrm rot="16556218">
              <a:off x="4723078" y="5446740"/>
              <a:ext cx="144000" cy="144000"/>
            </a:xfrm>
            <a:prstGeom prst="ellipse">
              <a:avLst/>
            </a:prstGeom>
            <a:solidFill>
              <a:srgbClr val="333399">
                <a:lumMod val="60000"/>
                <a:lumOff val="40000"/>
              </a:srgb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42" name="Ellipse 141">
              <a:extLst>
                <a:ext uri="{FF2B5EF4-FFF2-40B4-BE49-F238E27FC236}">
                  <a16:creationId xmlns:a16="http://schemas.microsoft.com/office/drawing/2014/main" id="{3180CECB-20F5-4885-BB58-17217D019505}"/>
                </a:ext>
              </a:extLst>
            </p:cNvPr>
            <p:cNvSpPr/>
            <p:nvPr/>
          </p:nvSpPr>
          <p:spPr bwMode="auto">
            <a:xfrm rot="16556218">
              <a:off x="5443174" y="5347380"/>
              <a:ext cx="144000" cy="144000"/>
            </a:xfrm>
            <a:prstGeom prst="ellipse">
              <a:avLst/>
            </a:prstGeom>
            <a:solidFill>
              <a:srgbClr val="333399">
                <a:lumMod val="60000"/>
                <a:lumOff val="40000"/>
              </a:srgb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43" name="Ellipse 142">
              <a:extLst>
                <a:ext uri="{FF2B5EF4-FFF2-40B4-BE49-F238E27FC236}">
                  <a16:creationId xmlns:a16="http://schemas.microsoft.com/office/drawing/2014/main" id="{7ADDBAA5-8E0F-42A9-8FD7-525D17975A3A}"/>
                </a:ext>
              </a:extLst>
            </p:cNvPr>
            <p:cNvSpPr/>
            <p:nvPr/>
          </p:nvSpPr>
          <p:spPr bwMode="auto">
            <a:xfrm rot="16556218">
              <a:off x="4943456" y="4703600"/>
              <a:ext cx="144000" cy="144000"/>
            </a:xfrm>
            <a:prstGeom prst="ellipse">
              <a:avLst/>
            </a:prstGeom>
            <a:solidFill>
              <a:srgbClr val="333399">
                <a:lumMod val="60000"/>
                <a:lumOff val="40000"/>
              </a:srgb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44" name="Ellipse 143">
              <a:extLst>
                <a:ext uri="{FF2B5EF4-FFF2-40B4-BE49-F238E27FC236}">
                  <a16:creationId xmlns:a16="http://schemas.microsoft.com/office/drawing/2014/main" id="{951A5395-8C01-4F07-9B7D-71DF5263C497}"/>
                </a:ext>
              </a:extLst>
            </p:cNvPr>
            <p:cNvSpPr/>
            <p:nvPr/>
          </p:nvSpPr>
          <p:spPr bwMode="auto">
            <a:xfrm rot="16556218">
              <a:off x="5339516" y="4728736"/>
              <a:ext cx="144000" cy="144000"/>
            </a:xfrm>
            <a:prstGeom prst="ellipse">
              <a:avLst/>
            </a:prstGeom>
            <a:solidFill>
              <a:srgbClr val="333399">
                <a:lumMod val="60000"/>
                <a:lumOff val="40000"/>
              </a:srgb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45" name="Ellipse 144">
              <a:extLst>
                <a:ext uri="{FF2B5EF4-FFF2-40B4-BE49-F238E27FC236}">
                  <a16:creationId xmlns:a16="http://schemas.microsoft.com/office/drawing/2014/main" id="{04032643-B096-446C-BEF8-474696BD0CAD}"/>
                </a:ext>
              </a:extLst>
            </p:cNvPr>
            <p:cNvSpPr/>
            <p:nvPr/>
          </p:nvSpPr>
          <p:spPr bwMode="auto">
            <a:xfrm rot="1401230">
              <a:off x="5314723" y="5516865"/>
              <a:ext cx="144000" cy="144000"/>
            </a:xfrm>
            <a:prstGeom prst="ellipse">
              <a:avLst/>
            </a:prstGeom>
            <a:solidFill>
              <a:srgbClr val="333399">
                <a:lumMod val="60000"/>
                <a:lumOff val="40000"/>
              </a:srgb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46" name="Ellipse 145">
              <a:extLst>
                <a:ext uri="{FF2B5EF4-FFF2-40B4-BE49-F238E27FC236}">
                  <a16:creationId xmlns:a16="http://schemas.microsoft.com/office/drawing/2014/main" id="{7E6F7100-20C4-4EDF-9894-2CB0D6F11B41}"/>
                </a:ext>
              </a:extLst>
            </p:cNvPr>
            <p:cNvSpPr/>
            <p:nvPr/>
          </p:nvSpPr>
          <p:spPr bwMode="auto">
            <a:xfrm rot="1401230">
              <a:off x="5710783" y="5290241"/>
              <a:ext cx="144000" cy="144000"/>
            </a:xfrm>
            <a:prstGeom prst="ellipse">
              <a:avLst/>
            </a:prstGeom>
            <a:solidFill>
              <a:srgbClr val="333399">
                <a:lumMod val="60000"/>
                <a:lumOff val="40000"/>
              </a:srgb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47" name="Ellipse 146">
              <a:extLst>
                <a:ext uri="{FF2B5EF4-FFF2-40B4-BE49-F238E27FC236}">
                  <a16:creationId xmlns:a16="http://schemas.microsoft.com/office/drawing/2014/main" id="{980907C5-B444-4522-AABA-448C911A89ED}"/>
                </a:ext>
              </a:extLst>
            </p:cNvPr>
            <p:cNvSpPr/>
            <p:nvPr/>
          </p:nvSpPr>
          <p:spPr bwMode="auto">
            <a:xfrm rot="19091771">
              <a:off x="5157677" y="4911519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48" name="Ellipse 147">
              <a:extLst>
                <a:ext uri="{FF2B5EF4-FFF2-40B4-BE49-F238E27FC236}">
                  <a16:creationId xmlns:a16="http://schemas.microsoft.com/office/drawing/2014/main" id="{59A25B80-FAEE-4DF7-BEC7-2208ED9E9264}"/>
                </a:ext>
              </a:extLst>
            </p:cNvPr>
            <p:cNvSpPr/>
            <p:nvPr/>
          </p:nvSpPr>
          <p:spPr bwMode="auto">
            <a:xfrm rot="19091771">
              <a:off x="5877773" y="5741313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49" name="Ellipse 148">
              <a:extLst>
                <a:ext uri="{FF2B5EF4-FFF2-40B4-BE49-F238E27FC236}">
                  <a16:creationId xmlns:a16="http://schemas.microsoft.com/office/drawing/2014/main" id="{51BCC6CA-A76A-4E8B-B81C-F43F99688145}"/>
                </a:ext>
              </a:extLst>
            </p:cNvPr>
            <p:cNvSpPr/>
            <p:nvPr/>
          </p:nvSpPr>
          <p:spPr bwMode="auto">
            <a:xfrm rot="3936783">
              <a:off x="5526101" y="4713746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50" name="Ellipse 149">
              <a:extLst>
                <a:ext uri="{FF2B5EF4-FFF2-40B4-BE49-F238E27FC236}">
                  <a16:creationId xmlns:a16="http://schemas.microsoft.com/office/drawing/2014/main" id="{BA40C2DA-5662-4D15-B0D0-8B85C4E4C282}"/>
                </a:ext>
              </a:extLst>
            </p:cNvPr>
            <p:cNvSpPr/>
            <p:nvPr/>
          </p:nvSpPr>
          <p:spPr bwMode="auto">
            <a:xfrm rot="7305448">
              <a:off x="5248256" y="5795300"/>
              <a:ext cx="144000" cy="144000"/>
            </a:xfrm>
            <a:prstGeom prst="ellipse">
              <a:avLst/>
            </a:prstGeom>
            <a:solidFill>
              <a:srgbClr val="333399">
                <a:lumMod val="60000"/>
                <a:lumOff val="40000"/>
              </a:srgb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51" name="Ellipse 150">
              <a:extLst>
                <a:ext uri="{FF2B5EF4-FFF2-40B4-BE49-F238E27FC236}">
                  <a16:creationId xmlns:a16="http://schemas.microsoft.com/office/drawing/2014/main" id="{83772D88-B803-4E79-9C3A-72922DACC76C}"/>
                </a:ext>
              </a:extLst>
            </p:cNvPr>
            <p:cNvSpPr/>
            <p:nvPr/>
          </p:nvSpPr>
          <p:spPr bwMode="auto">
            <a:xfrm rot="7305448">
              <a:off x="5644316" y="4891282"/>
              <a:ext cx="144000" cy="144000"/>
            </a:xfrm>
            <a:prstGeom prst="ellipse">
              <a:avLst/>
            </a:prstGeom>
            <a:solidFill>
              <a:srgbClr val="333399">
                <a:lumMod val="60000"/>
                <a:lumOff val="40000"/>
              </a:srgb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grpSp>
        <p:nvGrpSpPr>
          <p:cNvPr id="152" name="Groupe 151">
            <a:extLst>
              <a:ext uri="{FF2B5EF4-FFF2-40B4-BE49-F238E27FC236}">
                <a16:creationId xmlns:a16="http://schemas.microsoft.com/office/drawing/2014/main" id="{926DEA95-38F5-4C09-B73C-ACA923E782A3}"/>
              </a:ext>
            </a:extLst>
          </p:cNvPr>
          <p:cNvGrpSpPr/>
          <p:nvPr/>
        </p:nvGrpSpPr>
        <p:grpSpPr>
          <a:xfrm>
            <a:off x="467544" y="1970997"/>
            <a:ext cx="1150243" cy="1090634"/>
            <a:chOff x="1691680" y="4365104"/>
            <a:chExt cx="1800200" cy="1728192"/>
          </a:xfrm>
        </p:grpSpPr>
        <p:sp>
          <p:nvSpPr>
            <p:cNvPr id="153" name="Ellipse 152">
              <a:extLst>
                <a:ext uri="{FF2B5EF4-FFF2-40B4-BE49-F238E27FC236}">
                  <a16:creationId xmlns:a16="http://schemas.microsoft.com/office/drawing/2014/main" id="{8B553532-E0F3-4FED-A25B-72773A8F277E}"/>
                </a:ext>
              </a:extLst>
            </p:cNvPr>
            <p:cNvSpPr/>
            <p:nvPr/>
          </p:nvSpPr>
          <p:spPr bwMode="auto">
            <a:xfrm>
              <a:off x="1691680" y="4365104"/>
              <a:ext cx="1800200" cy="1728192"/>
            </a:xfrm>
            <a:prstGeom prst="ellipse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54" name="Ellipse 153">
              <a:extLst>
                <a:ext uri="{FF2B5EF4-FFF2-40B4-BE49-F238E27FC236}">
                  <a16:creationId xmlns:a16="http://schemas.microsoft.com/office/drawing/2014/main" id="{81F59356-D3A4-4512-9D16-2F2EAB485F5E}"/>
                </a:ext>
              </a:extLst>
            </p:cNvPr>
            <p:cNvSpPr/>
            <p:nvPr/>
          </p:nvSpPr>
          <p:spPr bwMode="auto">
            <a:xfrm>
              <a:off x="2051720" y="4725144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55" name="Ellipse 154">
              <a:extLst>
                <a:ext uri="{FF2B5EF4-FFF2-40B4-BE49-F238E27FC236}">
                  <a16:creationId xmlns:a16="http://schemas.microsoft.com/office/drawing/2014/main" id="{7D8D285F-E7E6-4017-8BA0-AE066A356338}"/>
                </a:ext>
              </a:extLst>
            </p:cNvPr>
            <p:cNvSpPr/>
            <p:nvPr/>
          </p:nvSpPr>
          <p:spPr bwMode="auto">
            <a:xfrm>
              <a:off x="2771816" y="4877544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56" name="Ellipse 155">
              <a:extLst>
                <a:ext uri="{FF2B5EF4-FFF2-40B4-BE49-F238E27FC236}">
                  <a16:creationId xmlns:a16="http://schemas.microsoft.com/office/drawing/2014/main" id="{9A3683D3-6CCE-4290-896B-DC6EF69D4F09}"/>
                </a:ext>
              </a:extLst>
            </p:cNvPr>
            <p:cNvSpPr/>
            <p:nvPr/>
          </p:nvSpPr>
          <p:spPr bwMode="auto">
            <a:xfrm>
              <a:off x="2267744" y="5157208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57" name="Ellipse 156">
              <a:extLst>
                <a:ext uri="{FF2B5EF4-FFF2-40B4-BE49-F238E27FC236}">
                  <a16:creationId xmlns:a16="http://schemas.microsoft.com/office/drawing/2014/main" id="{262924E2-9748-4E28-A9A1-DB72126D6302}"/>
                </a:ext>
              </a:extLst>
            </p:cNvPr>
            <p:cNvSpPr/>
            <p:nvPr/>
          </p:nvSpPr>
          <p:spPr bwMode="auto">
            <a:xfrm>
              <a:off x="2771816" y="5181411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58" name="Ellipse 157">
              <a:extLst>
                <a:ext uri="{FF2B5EF4-FFF2-40B4-BE49-F238E27FC236}">
                  <a16:creationId xmlns:a16="http://schemas.microsoft.com/office/drawing/2014/main" id="{145EB3DC-5D12-430A-A13F-E249D6B1D2A2}"/>
                </a:ext>
              </a:extLst>
            </p:cNvPr>
            <p:cNvSpPr/>
            <p:nvPr/>
          </p:nvSpPr>
          <p:spPr bwMode="auto">
            <a:xfrm rot="6445012">
              <a:off x="2420144" y="4527371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59" name="Ellipse 158">
              <a:extLst>
                <a:ext uri="{FF2B5EF4-FFF2-40B4-BE49-F238E27FC236}">
                  <a16:creationId xmlns:a16="http://schemas.microsoft.com/office/drawing/2014/main" id="{57E14889-484C-452D-AC7C-A783EC47ED59}"/>
                </a:ext>
              </a:extLst>
            </p:cNvPr>
            <p:cNvSpPr/>
            <p:nvPr/>
          </p:nvSpPr>
          <p:spPr bwMode="auto">
            <a:xfrm rot="6445012">
              <a:off x="2816204" y="4552507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60" name="Ellipse 159">
              <a:extLst>
                <a:ext uri="{FF2B5EF4-FFF2-40B4-BE49-F238E27FC236}">
                  <a16:creationId xmlns:a16="http://schemas.microsoft.com/office/drawing/2014/main" id="{FA4F24B9-F0FD-49B4-9A18-4E02D2AA206D}"/>
                </a:ext>
              </a:extLst>
            </p:cNvPr>
            <p:cNvSpPr/>
            <p:nvPr/>
          </p:nvSpPr>
          <p:spPr bwMode="auto">
            <a:xfrm rot="3368665">
              <a:off x="1773875" y="5129304"/>
              <a:ext cx="144000" cy="144000"/>
            </a:xfrm>
            <a:prstGeom prst="ellipse">
              <a:avLst/>
            </a:prstGeom>
            <a:solidFill>
              <a:srgbClr val="333399">
                <a:lumMod val="60000"/>
                <a:lumOff val="40000"/>
              </a:srgb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61" name="Ellipse 160">
              <a:extLst>
                <a:ext uri="{FF2B5EF4-FFF2-40B4-BE49-F238E27FC236}">
                  <a16:creationId xmlns:a16="http://schemas.microsoft.com/office/drawing/2014/main" id="{F6B4282F-48F8-4056-908B-3C7FC85D8778}"/>
                </a:ext>
              </a:extLst>
            </p:cNvPr>
            <p:cNvSpPr/>
            <p:nvPr/>
          </p:nvSpPr>
          <p:spPr bwMode="auto">
            <a:xfrm rot="3368665">
              <a:off x="2493971" y="5029944"/>
              <a:ext cx="144000" cy="144000"/>
            </a:xfrm>
            <a:prstGeom prst="ellipse">
              <a:avLst/>
            </a:prstGeom>
            <a:solidFill>
              <a:srgbClr val="333399">
                <a:lumMod val="60000"/>
                <a:lumOff val="40000"/>
              </a:srgb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62" name="Ellipse 161">
              <a:extLst>
                <a:ext uri="{FF2B5EF4-FFF2-40B4-BE49-F238E27FC236}">
                  <a16:creationId xmlns:a16="http://schemas.microsoft.com/office/drawing/2014/main" id="{489526F5-AF47-4F02-B435-DC6A68B6F232}"/>
                </a:ext>
              </a:extLst>
            </p:cNvPr>
            <p:cNvSpPr/>
            <p:nvPr/>
          </p:nvSpPr>
          <p:spPr bwMode="auto">
            <a:xfrm rot="3368665">
              <a:off x="1989899" y="5309608"/>
              <a:ext cx="144000" cy="144000"/>
            </a:xfrm>
            <a:prstGeom prst="ellipse">
              <a:avLst/>
            </a:prstGeom>
            <a:solidFill>
              <a:srgbClr val="333399">
                <a:lumMod val="60000"/>
                <a:lumOff val="40000"/>
              </a:srgb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63" name="Ellipse 162">
              <a:extLst>
                <a:ext uri="{FF2B5EF4-FFF2-40B4-BE49-F238E27FC236}">
                  <a16:creationId xmlns:a16="http://schemas.microsoft.com/office/drawing/2014/main" id="{560B9487-9A1C-4449-89B2-F3B46F03E16F}"/>
                </a:ext>
              </a:extLst>
            </p:cNvPr>
            <p:cNvSpPr/>
            <p:nvPr/>
          </p:nvSpPr>
          <p:spPr bwMode="auto">
            <a:xfrm rot="3368665">
              <a:off x="2385959" y="5334744"/>
              <a:ext cx="144000" cy="144000"/>
            </a:xfrm>
            <a:prstGeom prst="ellipse">
              <a:avLst/>
            </a:prstGeom>
            <a:solidFill>
              <a:srgbClr val="333399">
                <a:lumMod val="60000"/>
                <a:lumOff val="40000"/>
              </a:srgb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64" name="Ellipse 163">
              <a:extLst>
                <a:ext uri="{FF2B5EF4-FFF2-40B4-BE49-F238E27FC236}">
                  <a16:creationId xmlns:a16="http://schemas.microsoft.com/office/drawing/2014/main" id="{D0724E84-4080-4867-B118-CF9BCB1CEFA9}"/>
                </a:ext>
              </a:extLst>
            </p:cNvPr>
            <p:cNvSpPr/>
            <p:nvPr/>
          </p:nvSpPr>
          <p:spPr bwMode="auto">
            <a:xfrm rot="9813677">
              <a:off x="2142299" y="4931531"/>
              <a:ext cx="144000" cy="144000"/>
            </a:xfrm>
            <a:prstGeom prst="ellipse">
              <a:avLst/>
            </a:prstGeom>
            <a:solidFill>
              <a:srgbClr val="333399">
                <a:lumMod val="60000"/>
                <a:lumOff val="40000"/>
              </a:srgb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65" name="Ellipse 164">
              <a:extLst>
                <a:ext uri="{FF2B5EF4-FFF2-40B4-BE49-F238E27FC236}">
                  <a16:creationId xmlns:a16="http://schemas.microsoft.com/office/drawing/2014/main" id="{86C6F623-A76F-482C-8806-76CF72CF21B9}"/>
                </a:ext>
              </a:extLst>
            </p:cNvPr>
            <p:cNvSpPr/>
            <p:nvPr/>
          </p:nvSpPr>
          <p:spPr bwMode="auto">
            <a:xfrm rot="9813677">
              <a:off x="2538359" y="4704907"/>
              <a:ext cx="144000" cy="144000"/>
            </a:xfrm>
            <a:prstGeom prst="ellipse">
              <a:avLst/>
            </a:prstGeom>
            <a:solidFill>
              <a:srgbClr val="333399">
                <a:lumMod val="60000"/>
                <a:lumOff val="40000"/>
              </a:srgb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66" name="Ellipse 165">
              <a:extLst>
                <a:ext uri="{FF2B5EF4-FFF2-40B4-BE49-F238E27FC236}">
                  <a16:creationId xmlns:a16="http://schemas.microsoft.com/office/drawing/2014/main" id="{4CA1681B-6311-462D-A71B-702D3199A15D}"/>
                </a:ext>
              </a:extLst>
            </p:cNvPr>
            <p:cNvSpPr/>
            <p:nvPr/>
          </p:nvSpPr>
          <p:spPr bwMode="auto">
            <a:xfrm rot="5904218">
              <a:off x="2204120" y="5517527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67" name="Ellipse 166">
              <a:extLst>
                <a:ext uri="{FF2B5EF4-FFF2-40B4-BE49-F238E27FC236}">
                  <a16:creationId xmlns:a16="http://schemas.microsoft.com/office/drawing/2014/main" id="{B114243B-FA9D-4ED3-8D79-0C120DB6B692}"/>
                </a:ext>
              </a:extLst>
            </p:cNvPr>
            <p:cNvSpPr/>
            <p:nvPr/>
          </p:nvSpPr>
          <p:spPr bwMode="auto">
            <a:xfrm rot="5904218">
              <a:off x="2924216" y="5669927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68" name="Ellipse 167">
              <a:extLst>
                <a:ext uri="{FF2B5EF4-FFF2-40B4-BE49-F238E27FC236}">
                  <a16:creationId xmlns:a16="http://schemas.microsoft.com/office/drawing/2014/main" id="{BA816A69-D3C5-4DCD-929D-50C077904F93}"/>
                </a:ext>
              </a:extLst>
            </p:cNvPr>
            <p:cNvSpPr/>
            <p:nvPr/>
          </p:nvSpPr>
          <p:spPr bwMode="auto">
            <a:xfrm rot="12349230">
              <a:off x="2572544" y="5319754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69" name="Ellipse 168">
              <a:extLst>
                <a:ext uri="{FF2B5EF4-FFF2-40B4-BE49-F238E27FC236}">
                  <a16:creationId xmlns:a16="http://schemas.microsoft.com/office/drawing/2014/main" id="{D5CBB693-E3A5-4E65-9EF0-A632DB91756E}"/>
                </a:ext>
              </a:extLst>
            </p:cNvPr>
            <p:cNvSpPr/>
            <p:nvPr/>
          </p:nvSpPr>
          <p:spPr bwMode="auto">
            <a:xfrm rot="15717895">
              <a:off x="2294699" y="5723914"/>
              <a:ext cx="144000" cy="144000"/>
            </a:xfrm>
            <a:prstGeom prst="ellipse">
              <a:avLst/>
            </a:prstGeom>
            <a:solidFill>
              <a:srgbClr val="333399">
                <a:lumMod val="60000"/>
                <a:lumOff val="40000"/>
              </a:srgb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70" name="Ellipse 169">
              <a:extLst>
                <a:ext uri="{FF2B5EF4-FFF2-40B4-BE49-F238E27FC236}">
                  <a16:creationId xmlns:a16="http://schemas.microsoft.com/office/drawing/2014/main" id="{36E32C3C-A218-44F5-BC13-25D1218B8B8C}"/>
                </a:ext>
              </a:extLst>
            </p:cNvPr>
            <p:cNvSpPr/>
            <p:nvPr/>
          </p:nvSpPr>
          <p:spPr bwMode="auto">
            <a:xfrm rot="15717895">
              <a:off x="2690759" y="5497290"/>
              <a:ext cx="144000" cy="144000"/>
            </a:xfrm>
            <a:prstGeom prst="ellipse">
              <a:avLst/>
            </a:prstGeom>
            <a:solidFill>
              <a:srgbClr val="333399">
                <a:lumMod val="60000"/>
                <a:lumOff val="40000"/>
              </a:srgb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grpSp>
        <p:nvGrpSpPr>
          <p:cNvPr id="171" name="Groupe 170">
            <a:extLst>
              <a:ext uri="{FF2B5EF4-FFF2-40B4-BE49-F238E27FC236}">
                <a16:creationId xmlns:a16="http://schemas.microsoft.com/office/drawing/2014/main" id="{06A04AC5-5CAD-40ED-BE3C-6A295A90EC80}"/>
              </a:ext>
            </a:extLst>
          </p:cNvPr>
          <p:cNvGrpSpPr/>
          <p:nvPr/>
        </p:nvGrpSpPr>
        <p:grpSpPr>
          <a:xfrm rot="1051656">
            <a:off x="2947565" y="2091509"/>
            <a:ext cx="1150243" cy="1090634"/>
            <a:chOff x="4572000" y="4437112"/>
            <a:chExt cx="1800200" cy="1728192"/>
          </a:xfrm>
        </p:grpSpPr>
        <p:sp>
          <p:nvSpPr>
            <p:cNvPr id="172" name="Ellipse 171">
              <a:extLst>
                <a:ext uri="{FF2B5EF4-FFF2-40B4-BE49-F238E27FC236}">
                  <a16:creationId xmlns:a16="http://schemas.microsoft.com/office/drawing/2014/main" id="{C463008D-6C98-4C53-BF35-B9E5C7B2ECB2}"/>
                </a:ext>
              </a:extLst>
            </p:cNvPr>
            <p:cNvSpPr/>
            <p:nvPr/>
          </p:nvSpPr>
          <p:spPr bwMode="auto">
            <a:xfrm>
              <a:off x="4572000" y="4437112"/>
              <a:ext cx="1800200" cy="1728192"/>
            </a:xfrm>
            <a:prstGeom prst="ellipse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73" name="Ellipse 172">
              <a:extLst>
                <a:ext uri="{FF2B5EF4-FFF2-40B4-BE49-F238E27FC236}">
                  <a16:creationId xmlns:a16="http://schemas.microsoft.com/office/drawing/2014/main" id="{906506D2-C7ED-48D6-B517-9008DB000A9C}"/>
                </a:ext>
              </a:extLst>
            </p:cNvPr>
            <p:cNvSpPr/>
            <p:nvPr/>
          </p:nvSpPr>
          <p:spPr bwMode="auto">
            <a:xfrm rot="13187553">
              <a:off x="5000923" y="5042580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74" name="Ellipse 173">
              <a:extLst>
                <a:ext uri="{FF2B5EF4-FFF2-40B4-BE49-F238E27FC236}">
                  <a16:creationId xmlns:a16="http://schemas.microsoft.com/office/drawing/2014/main" id="{A686823D-0667-49AD-BA56-AA87BCA8DF56}"/>
                </a:ext>
              </a:extLst>
            </p:cNvPr>
            <p:cNvSpPr/>
            <p:nvPr/>
          </p:nvSpPr>
          <p:spPr bwMode="auto">
            <a:xfrm rot="13187553">
              <a:off x="5944240" y="5462878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75" name="Ellipse 174">
              <a:extLst>
                <a:ext uri="{FF2B5EF4-FFF2-40B4-BE49-F238E27FC236}">
                  <a16:creationId xmlns:a16="http://schemas.microsoft.com/office/drawing/2014/main" id="{94C7C82F-CBFF-452D-B2D3-12D2CEC99BC2}"/>
                </a:ext>
              </a:extLst>
            </p:cNvPr>
            <p:cNvSpPr/>
            <p:nvPr/>
          </p:nvSpPr>
          <p:spPr bwMode="auto">
            <a:xfrm rot="13187553">
              <a:off x="4961444" y="5690652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76" name="Ellipse 175">
              <a:extLst>
                <a:ext uri="{FF2B5EF4-FFF2-40B4-BE49-F238E27FC236}">
                  <a16:creationId xmlns:a16="http://schemas.microsoft.com/office/drawing/2014/main" id="{E2A07CC1-4BB7-45AF-BD9C-67F16F8536E7}"/>
                </a:ext>
              </a:extLst>
            </p:cNvPr>
            <p:cNvSpPr/>
            <p:nvPr/>
          </p:nvSpPr>
          <p:spPr bwMode="auto">
            <a:xfrm rot="13187553">
              <a:off x="5465516" y="5714855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77" name="Ellipse 176">
              <a:extLst>
                <a:ext uri="{FF2B5EF4-FFF2-40B4-BE49-F238E27FC236}">
                  <a16:creationId xmlns:a16="http://schemas.microsoft.com/office/drawing/2014/main" id="{879A4120-F150-4214-B53F-185EACAC3873}"/>
                </a:ext>
              </a:extLst>
            </p:cNvPr>
            <p:cNvSpPr/>
            <p:nvPr/>
          </p:nvSpPr>
          <p:spPr bwMode="auto">
            <a:xfrm rot="19632565">
              <a:off x="5592568" y="5112705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78" name="Ellipse 177">
              <a:extLst>
                <a:ext uri="{FF2B5EF4-FFF2-40B4-BE49-F238E27FC236}">
                  <a16:creationId xmlns:a16="http://schemas.microsoft.com/office/drawing/2014/main" id="{5966668F-D351-4168-AC33-88F79839176B}"/>
                </a:ext>
              </a:extLst>
            </p:cNvPr>
            <p:cNvSpPr/>
            <p:nvPr/>
          </p:nvSpPr>
          <p:spPr bwMode="auto">
            <a:xfrm rot="19632565">
              <a:off x="5988628" y="5137841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79" name="Ellipse 178">
              <a:extLst>
                <a:ext uri="{FF2B5EF4-FFF2-40B4-BE49-F238E27FC236}">
                  <a16:creationId xmlns:a16="http://schemas.microsoft.com/office/drawing/2014/main" id="{EF2F4C1A-A9AC-472D-AF60-8F38C8F0178D}"/>
                </a:ext>
              </a:extLst>
            </p:cNvPr>
            <p:cNvSpPr/>
            <p:nvPr/>
          </p:nvSpPr>
          <p:spPr bwMode="auto">
            <a:xfrm rot="16556218">
              <a:off x="4723078" y="5446740"/>
              <a:ext cx="144000" cy="144000"/>
            </a:xfrm>
            <a:prstGeom prst="ellipse">
              <a:avLst/>
            </a:prstGeom>
            <a:solidFill>
              <a:srgbClr val="333399">
                <a:lumMod val="60000"/>
                <a:lumOff val="40000"/>
              </a:srgb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80" name="Ellipse 179">
              <a:extLst>
                <a:ext uri="{FF2B5EF4-FFF2-40B4-BE49-F238E27FC236}">
                  <a16:creationId xmlns:a16="http://schemas.microsoft.com/office/drawing/2014/main" id="{66E09D0A-64D3-4CF4-ACD7-90957D851254}"/>
                </a:ext>
              </a:extLst>
            </p:cNvPr>
            <p:cNvSpPr/>
            <p:nvPr/>
          </p:nvSpPr>
          <p:spPr bwMode="auto">
            <a:xfrm rot="16556218">
              <a:off x="5443174" y="5347380"/>
              <a:ext cx="144000" cy="144000"/>
            </a:xfrm>
            <a:prstGeom prst="ellipse">
              <a:avLst/>
            </a:prstGeom>
            <a:solidFill>
              <a:srgbClr val="333399">
                <a:lumMod val="60000"/>
                <a:lumOff val="40000"/>
              </a:srgb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81" name="Ellipse 180">
              <a:extLst>
                <a:ext uri="{FF2B5EF4-FFF2-40B4-BE49-F238E27FC236}">
                  <a16:creationId xmlns:a16="http://schemas.microsoft.com/office/drawing/2014/main" id="{43238C0B-5154-4859-906D-626CCEE6307B}"/>
                </a:ext>
              </a:extLst>
            </p:cNvPr>
            <p:cNvSpPr/>
            <p:nvPr/>
          </p:nvSpPr>
          <p:spPr bwMode="auto">
            <a:xfrm rot="16556218">
              <a:off x="4943456" y="4703600"/>
              <a:ext cx="144000" cy="144000"/>
            </a:xfrm>
            <a:prstGeom prst="ellipse">
              <a:avLst/>
            </a:prstGeom>
            <a:solidFill>
              <a:srgbClr val="333399">
                <a:lumMod val="60000"/>
                <a:lumOff val="40000"/>
              </a:srgb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82" name="Ellipse 181">
              <a:extLst>
                <a:ext uri="{FF2B5EF4-FFF2-40B4-BE49-F238E27FC236}">
                  <a16:creationId xmlns:a16="http://schemas.microsoft.com/office/drawing/2014/main" id="{AD519F45-07BE-4B1F-B713-A481A4541DD5}"/>
                </a:ext>
              </a:extLst>
            </p:cNvPr>
            <p:cNvSpPr/>
            <p:nvPr/>
          </p:nvSpPr>
          <p:spPr bwMode="auto">
            <a:xfrm rot="16556218">
              <a:off x="5339516" y="4728736"/>
              <a:ext cx="144000" cy="144000"/>
            </a:xfrm>
            <a:prstGeom prst="ellipse">
              <a:avLst/>
            </a:prstGeom>
            <a:solidFill>
              <a:srgbClr val="333399">
                <a:lumMod val="60000"/>
                <a:lumOff val="40000"/>
              </a:srgb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83" name="Ellipse 182">
              <a:extLst>
                <a:ext uri="{FF2B5EF4-FFF2-40B4-BE49-F238E27FC236}">
                  <a16:creationId xmlns:a16="http://schemas.microsoft.com/office/drawing/2014/main" id="{B2410B5E-BCCA-49FB-B9EF-0F93D2BE106B}"/>
                </a:ext>
              </a:extLst>
            </p:cNvPr>
            <p:cNvSpPr/>
            <p:nvPr/>
          </p:nvSpPr>
          <p:spPr bwMode="auto">
            <a:xfrm rot="1401230">
              <a:off x="5314723" y="5516865"/>
              <a:ext cx="144000" cy="144000"/>
            </a:xfrm>
            <a:prstGeom prst="ellipse">
              <a:avLst/>
            </a:prstGeom>
            <a:solidFill>
              <a:srgbClr val="333399">
                <a:lumMod val="60000"/>
                <a:lumOff val="40000"/>
              </a:srgb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84" name="Ellipse 183">
              <a:extLst>
                <a:ext uri="{FF2B5EF4-FFF2-40B4-BE49-F238E27FC236}">
                  <a16:creationId xmlns:a16="http://schemas.microsoft.com/office/drawing/2014/main" id="{79CAC3A7-FA4F-4AEA-BDE6-637ECCCFC2F2}"/>
                </a:ext>
              </a:extLst>
            </p:cNvPr>
            <p:cNvSpPr/>
            <p:nvPr/>
          </p:nvSpPr>
          <p:spPr bwMode="auto">
            <a:xfrm rot="1401230">
              <a:off x="5710783" y="5290241"/>
              <a:ext cx="144000" cy="144000"/>
            </a:xfrm>
            <a:prstGeom prst="ellipse">
              <a:avLst/>
            </a:prstGeom>
            <a:solidFill>
              <a:srgbClr val="333399">
                <a:lumMod val="60000"/>
                <a:lumOff val="40000"/>
              </a:srgb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85" name="Ellipse 184">
              <a:extLst>
                <a:ext uri="{FF2B5EF4-FFF2-40B4-BE49-F238E27FC236}">
                  <a16:creationId xmlns:a16="http://schemas.microsoft.com/office/drawing/2014/main" id="{F7449A35-F15E-4A8F-8E15-0973B5C870AE}"/>
                </a:ext>
              </a:extLst>
            </p:cNvPr>
            <p:cNvSpPr/>
            <p:nvPr/>
          </p:nvSpPr>
          <p:spPr bwMode="auto">
            <a:xfrm rot="19091771">
              <a:off x="5157677" y="4911519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86" name="Ellipse 185">
              <a:extLst>
                <a:ext uri="{FF2B5EF4-FFF2-40B4-BE49-F238E27FC236}">
                  <a16:creationId xmlns:a16="http://schemas.microsoft.com/office/drawing/2014/main" id="{C8768682-138A-4E0B-8637-5527D1478AEE}"/>
                </a:ext>
              </a:extLst>
            </p:cNvPr>
            <p:cNvSpPr/>
            <p:nvPr/>
          </p:nvSpPr>
          <p:spPr bwMode="auto">
            <a:xfrm rot="19091771">
              <a:off x="5877773" y="5741313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87" name="Ellipse 186">
              <a:extLst>
                <a:ext uri="{FF2B5EF4-FFF2-40B4-BE49-F238E27FC236}">
                  <a16:creationId xmlns:a16="http://schemas.microsoft.com/office/drawing/2014/main" id="{F24810D7-B65F-4619-BAA6-3F4AE0BD0CF3}"/>
                </a:ext>
              </a:extLst>
            </p:cNvPr>
            <p:cNvSpPr/>
            <p:nvPr/>
          </p:nvSpPr>
          <p:spPr bwMode="auto">
            <a:xfrm rot="3936783">
              <a:off x="5526101" y="4713746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88" name="Ellipse 187">
              <a:extLst>
                <a:ext uri="{FF2B5EF4-FFF2-40B4-BE49-F238E27FC236}">
                  <a16:creationId xmlns:a16="http://schemas.microsoft.com/office/drawing/2014/main" id="{2B7606D4-94BE-42C5-808A-7D7DF7FA16D7}"/>
                </a:ext>
              </a:extLst>
            </p:cNvPr>
            <p:cNvSpPr/>
            <p:nvPr/>
          </p:nvSpPr>
          <p:spPr bwMode="auto">
            <a:xfrm rot="7305448">
              <a:off x="5248256" y="5795300"/>
              <a:ext cx="144000" cy="144000"/>
            </a:xfrm>
            <a:prstGeom prst="ellipse">
              <a:avLst/>
            </a:prstGeom>
            <a:solidFill>
              <a:srgbClr val="333399">
                <a:lumMod val="60000"/>
                <a:lumOff val="40000"/>
              </a:srgb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89" name="Ellipse 188">
              <a:extLst>
                <a:ext uri="{FF2B5EF4-FFF2-40B4-BE49-F238E27FC236}">
                  <a16:creationId xmlns:a16="http://schemas.microsoft.com/office/drawing/2014/main" id="{B01D9475-1CA4-4933-9275-1F36E0951A7C}"/>
                </a:ext>
              </a:extLst>
            </p:cNvPr>
            <p:cNvSpPr/>
            <p:nvPr/>
          </p:nvSpPr>
          <p:spPr bwMode="auto">
            <a:xfrm rot="7305448">
              <a:off x="5644316" y="4891282"/>
              <a:ext cx="144000" cy="144000"/>
            </a:xfrm>
            <a:prstGeom prst="ellipse">
              <a:avLst/>
            </a:prstGeom>
            <a:solidFill>
              <a:srgbClr val="333399">
                <a:lumMod val="60000"/>
                <a:lumOff val="40000"/>
              </a:srgb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grpSp>
        <p:nvGrpSpPr>
          <p:cNvPr id="190" name="Groupe 189">
            <a:extLst>
              <a:ext uri="{FF2B5EF4-FFF2-40B4-BE49-F238E27FC236}">
                <a16:creationId xmlns:a16="http://schemas.microsoft.com/office/drawing/2014/main" id="{74D1DFA9-EEE4-4B7B-99C6-87C0ACD3E91D}"/>
              </a:ext>
            </a:extLst>
          </p:cNvPr>
          <p:cNvGrpSpPr/>
          <p:nvPr/>
        </p:nvGrpSpPr>
        <p:grpSpPr>
          <a:xfrm rot="2276605">
            <a:off x="4935431" y="2236212"/>
            <a:ext cx="1136077" cy="1104234"/>
            <a:chOff x="4572000" y="4437112"/>
            <a:chExt cx="1800200" cy="1728192"/>
          </a:xfrm>
        </p:grpSpPr>
        <p:sp>
          <p:nvSpPr>
            <p:cNvPr id="191" name="Ellipse 190">
              <a:extLst>
                <a:ext uri="{FF2B5EF4-FFF2-40B4-BE49-F238E27FC236}">
                  <a16:creationId xmlns:a16="http://schemas.microsoft.com/office/drawing/2014/main" id="{0BA59599-FCCE-47BD-B01F-18FEE4495928}"/>
                </a:ext>
              </a:extLst>
            </p:cNvPr>
            <p:cNvSpPr/>
            <p:nvPr/>
          </p:nvSpPr>
          <p:spPr bwMode="auto">
            <a:xfrm>
              <a:off x="4572000" y="4437112"/>
              <a:ext cx="1800200" cy="1728192"/>
            </a:xfrm>
            <a:prstGeom prst="ellipse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92" name="Ellipse 191">
              <a:extLst>
                <a:ext uri="{FF2B5EF4-FFF2-40B4-BE49-F238E27FC236}">
                  <a16:creationId xmlns:a16="http://schemas.microsoft.com/office/drawing/2014/main" id="{DCDC496E-5A17-47B5-A2D3-89F64A3EC1FF}"/>
                </a:ext>
              </a:extLst>
            </p:cNvPr>
            <p:cNvSpPr/>
            <p:nvPr/>
          </p:nvSpPr>
          <p:spPr bwMode="auto">
            <a:xfrm rot="13187553">
              <a:off x="5000923" y="5042580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93" name="Ellipse 192">
              <a:extLst>
                <a:ext uri="{FF2B5EF4-FFF2-40B4-BE49-F238E27FC236}">
                  <a16:creationId xmlns:a16="http://schemas.microsoft.com/office/drawing/2014/main" id="{FEDA3E03-2085-465E-A097-7955410CB14F}"/>
                </a:ext>
              </a:extLst>
            </p:cNvPr>
            <p:cNvSpPr/>
            <p:nvPr/>
          </p:nvSpPr>
          <p:spPr bwMode="auto">
            <a:xfrm rot="13187553">
              <a:off x="5944240" y="5462878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94" name="Ellipse 193">
              <a:extLst>
                <a:ext uri="{FF2B5EF4-FFF2-40B4-BE49-F238E27FC236}">
                  <a16:creationId xmlns:a16="http://schemas.microsoft.com/office/drawing/2014/main" id="{330444FF-517C-4FD8-A41D-EA6DF5528200}"/>
                </a:ext>
              </a:extLst>
            </p:cNvPr>
            <p:cNvSpPr/>
            <p:nvPr/>
          </p:nvSpPr>
          <p:spPr bwMode="auto">
            <a:xfrm rot="13187553">
              <a:off x="4961444" y="5690652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95" name="Ellipse 194">
              <a:extLst>
                <a:ext uri="{FF2B5EF4-FFF2-40B4-BE49-F238E27FC236}">
                  <a16:creationId xmlns:a16="http://schemas.microsoft.com/office/drawing/2014/main" id="{F93E32F4-C3D6-4852-B075-92DC0D398BC6}"/>
                </a:ext>
              </a:extLst>
            </p:cNvPr>
            <p:cNvSpPr/>
            <p:nvPr/>
          </p:nvSpPr>
          <p:spPr bwMode="auto">
            <a:xfrm rot="13187553">
              <a:off x="5465516" y="5714855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96" name="Ellipse 195">
              <a:extLst>
                <a:ext uri="{FF2B5EF4-FFF2-40B4-BE49-F238E27FC236}">
                  <a16:creationId xmlns:a16="http://schemas.microsoft.com/office/drawing/2014/main" id="{EFEA8F60-6EC1-43AB-9D34-3B9120EE8A4A}"/>
                </a:ext>
              </a:extLst>
            </p:cNvPr>
            <p:cNvSpPr/>
            <p:nvPr/>
          </p:nvSpPr>
          <p:spPr bwMode="auto">
            <a:xfrm rot="19632565">
              <a:off x="5592568" y="5112705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97" name="Ellipse 196">
              <a:extLst>
                <a:ext uri="{FF2B5EF4-FFF2-40B4-BE49-F238E27FC236}">
                  <a16:creationId xmlns:a16="http://schemas.microsoft.com/office/drawing/2014/main" id="{43D6C564-3BE6-400B-B04D-D090453E17F2}"/>
                </a:ext>
              </a:extLst>
            </p:cNvPr>
            <p:cNvSpPr/>
            <p:nvPr/>
          </p:nvSpPr>
          <p:spPr bwMode="auto">
            <a:xfrm rot="19632565">
              <a:off x="5988628" y="5137841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98" name="Ellipse 197">
              <a:extLst>
                <a:ext uri="{FF2B5EF4-FFF2-40B4-BE49-F238E27FC236}">
                  <a16:creationId xmlns:a16="http://schemas.microsoft.com/office/drawing/2014/main" id="{1DD0B06B-BD37-4A3C-92F2-A7B63F59613D}"/>
                </a:ext>
              </a:extLst>
            </p:cNvPr>
            <p:cNvSpPr/>
            <p:nvPr/>
          </p:nvSpPr>
          <p:spPr bwMode="auto">
            <a:xfrm rot="16556218">
              <a:off x="4723078" y="5446740"/>
              <a:ext cx="144000" cy="144000"/>
            </a:xfrm>
            <a:prstGeom prst="ellipse">
              <a:avLst/>
            </a:prstGeom>
            <a:solidFill>
              <a:srgbClr val="333399">
                <a:lumMod val="60000"/>
                <a:lumOff val="40000"/>
              </a:srgb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99" name="Ellipse 198">
              <a:extLst>
                <a:ext uri="{FF2B5EF4-FFF2-40B4-BE49-F238E27FC236}">
                  <a16:creationId xmlns:a16="http://schemas.microsoft.com/office/drawing/2014/main" id="{3AF7BC44-7CA2-4FF7-A89A-F42276BDA835}"/>
                </a:ext>
              </a:extLst>
            </p:cNvPr>
            <p:cNvSpPr/>
            <p:nvPr/>
          </p:nvSpPr>
          <p:spPr bwMode="auto">
            <a:xfrm rot="16556218">
              <a:off x="5443174" y="5347380"/>
              <a:ext cx="144000" cy="144000"/>
            </a:xfrm>
            <a:prstGeom prst="ellipse">
              <a:avLst/>
            </a:prstGeom>
            <a:solidFill>
              <a:srgbClr val="333399">
                <a:lumMod val="60000"/>
                <a:lumOff val="40000"/>
              </a:srgb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200" name="Ellipse 199">
              <a:extLst>
                <a:ext uri="{FF2B5EF4-FFF2-40B4-BE49-F238E27FC236}">
                  <a16:creationId xmlns:a16="http://schemas.microsoft.com/office/drawing/2014/main" id="{9E2747C4-82F6-4654-9A0A-BB86148E262B}"/>
                </a:ext>
              </a:extLst>
            </p:cNvPr>
            <p:cNvSpPr/>
            <p:nvPr/>
          </p:nvSpPr>
          <p:spPr bwMode="auto">
            <a:xfrm rot="16556218">
              <a:off x="4943456" y="4703600"/>
              <a:ext cx="144000" cy="144000"/>
            </a:xfrm>
            <a:prstGeom prst="ellipse">
              <a:avLst/>
            </a:prstGeom>
            <a:solidFill>
              <a:srgbClr val="333399">
                <a:lumMod val="60000"/>
                <a:lumOff val="40000"/>
              </a:srgb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201" name="Ellipse 200">
              <a:extLst>
                <a:ext uri="{FF2B5EF4-FFF2-40B4-BE49-F238E27FC236}">
                  <a16:creationId xmlns:a16="http://schemas.microsoft.com/office/drawing/2014/main" id="{55DA5410-F8F8-4BA6-B30D-5EE263B2B8A3}"/>
                </a:ext>
              </a:extLst>
            </p:cNvPr>
            <p:cNvSpPr/>
            <p:nvPr/>
          </p:nvSpPr>
          <p:spPr bwMode="auto">
            <a:xfrm rot="16556218">
              <a:off x="5339516" y="4728736"/>
              <a:ext cx="144000" cy="144000"/>
            </a:xfrm>
            <a:prstGeom prst="ellipse">
              <a:avLst/>
            </a:prstGeom>
            <a:solidFill>
              <a:srgbClr val="333399">
                <a:lumMod val="60000"/>
                <a:lumOff val="40000"/>
              </a:srgb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202" name="Ellipse 201">
              <a:extLst>
                <a:ext uri="{FF2B5EF4-FFF2-40B4-BE49-F238E27FC236}">
                  <a16:creationId xmlns:a16="http://schemas.microsoft.com/office/drawing/2014/main" id="{49B9F4EC-F8EA-4F47-BB6D-DFB3BF170E58}"/>
                </a:ext>
              </a:extLst>
            </p:cNvPr>
            <p:cNvSpPr/>
            <p:nvPr/>
          </p:nvSpPr>
          <p:spPr bwMode="auto">
            <a:xfrm rot="1401230">
              <a:off x="5314723" y="5516865"/>
              <a:ext cx="144000" cy="144000"/>
            </a:xfrm>
            <a:prstGeom prst="ellipse">
              <a:avLst/>
            </a:prstGeom>
            <a:solidFill>
              <a:srgbClr val="333399">
                <a:lumMod val="60000"/>
                <a:lumOff val="40000"/>
              </a:srgb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203" name="Ellipse 202">
              <a:extLst>
                <a:ext uri="{FF2B5EF4-FFF2-40B4-BE49-F238E27FC236}">
                  <a16:creationId xmlns:a16="http://schemas.microsoft.com/office/drawing/2014/main" id="{F8EF21D0-95AD-40C3-80AE-4D0313B41012}"/>
                </a:ext>
              </a:extLst>
            </p:cNvPr>
            <p:cNvSpPr/>
            <p:nvPr/>
          </p:nvSpPr>
          <p:spPr bwMode="auto">
            <a:xfrm rot="1401230">
              <a:off x="5710783" y="5290241"/>
              <a:ext cx="144000" cy="144000"/>
            </a:xfrm>
            <a:prstGeom prst="ellipse">
              <a:avLst/>
            </a:prstGeom>
            <a:solidFill>
              <a:srgbClr val="333399">
                <a:lumMod val="60000"/>
                <a:lumOff val="40000"/>
              </a:srgb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204" name="Ellipse 203">
              <a:extLst>
                <a:ext uri="{FF2B5EF4-FFF2-40B4-BE49-F238E27FC236}">
                  <a16:creationId xmlns:a16="http://schemas.microsoft.com/office/drawing/2014/main" id="{580B36CB-0467-4BCA-9E43-AED795A8300D}"/>
                </a:ext>
              </a:extLst>
            </p:cNvPr>
            <p:cNvSpPr/>
            <p:nvPr/>
          </p:nvSpPr>
          <p:spPr bwMode="auto">
            <a:xfrm rot="19091771">
              <a:off x="5157677" y="4911519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205" name="Ellipse 204">
              <a:extLst>
                <a:ext uri="{FF2B5EF4-FFF2-40B4-BE49-F238E27FC236}">
                  <a16:creationId xmlns:a16="http://schemas.microsoft.com/office/drawing/2014/main" id="{ABB6EA61-08F6-4AC2-8943-335954A7AFFE}"/>
                </a:ext>
              </a:extLst>
            </p:cNvPr>
            <p:cNvSpPr/>
            <p:nvPr/>
          </p:nvSpPr>
          <p:spPr bwMode="auto">
            <a:xfrm rot="19091771">
              <a:off x="5877773" y="5741313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206" name="Ellipse 205">
              <a:extLst>
                <a:ext uri="{FF2B5EF4-FFF2-40B4-BE49-F238E27FC236}">
                  <a16:creationId xmlns:a16="http://schemas.microsoft.com/office/drawing/2014/main" id="{6DAF952A-9769-4F1B-8057-0BD3AFE1777F}"/>
                </a:ext>
              </a:extLst>
            </p:cNvPr>
            <p:cNvSpPr/>
            <p:nvPr/>
          </p:nvSpPr>
          <p:spPr bwMode="auto">
            <a:xfrm rot="3936783">
              <a:off x="5526101" y="4713746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207" name="Ellipse 206">
              <a:extLst>
                <a:ext uri="{FF2B5EF4-FFF2-40B4-BE49-F238E27FC236}">
                  <a16:creationId xmlns:a16="http://schemas.microsoft.com/office/drawing/2014/main" id="{54046CFE-3CE2-44CE-914A-C5FE38EBCB2A}"/>
                </a:ext>
              </a:extLst>
            </p:cNvPr>
            <p:cNvSpPr/>
            <p:nvPr/>
          </p:nvSpPr>
          <p:spPr bwMode="auto">
            <a:xfrm rot="7305448">
              <a:off x="5248256" y="5795300"/>
              <a:ext cx="144000" cy="144000"/>
            </a:xfrm>
            <a:prstGeom prst="ellipse">
              <a:avLst/>
            </a:prstGeom>
            <a:solidFill>
              <a:srgbClr val="333399">
                <a:lumMod val="60000"/>
                <a:lumOff val="40000"/>
              </a:srgb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208" name="Ellipse 207">
              <a:extLst>
                <a:ext uri="{FF2B5EF4-FFF2-40B4-BE49-F238E27FC236}">
                  <a16:creationId xmlns:a16="http://schemas.microsoft.com/office/drawing/2014/main" id="{3EA0F3FF-3772-4FFB-B2F6-0A7B24851D0A}"/>
                </a:ext>
              </a:extLst>
            </p:cNvPr>
            <p:cNvSpPr/>
            <p:nvPr/>
          </p:nvSpPr>
          <p:spPr bwMode="auto">
            <a:xfrm rot="7305448">
              <a:off x="5644316" y="4891282"/>
              <a:ext cx="144000" cy="144000"/>
            </a:xfrm>
            <a:prstGeom prst="ellipse">
              <a:avLst/>
            </a:prstGeom>
            <a:solidFill>
              <a:srgbClr val="333399">
                <a:lumMod val="60000"/>
                <a:lumOff val="40000"/>
              </a:srgb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209" name="Arc 208">
            <a:extLst>
              <a:ext uri="{FF2B5EF4-FFF2-40B4-BE49-F238E27FC236}">
                <a16:creationId xmlns:a16="http://schemas.microsoft.com/office/drawing/2014/main" id="{B2861D61-422C-45D7-8599-4FECBA2C52A4}"/>
              </a:ext>
            </a:extLst>
          </p:cNvPr>
          <p:cNvSpPr/>
          <p:nvPr/>
        </p:nvSpPr>
        <p:spPr bwMode="auto">
          <a:xfrm rot="6709508">
            <a:off x="1264394" y="1455478"/>
            <a:ext cx="1233159" cy="1310183"/>
          </a:xfrm>
          <a:prstGeom prst="arc">
            <a:avLst/>
          </a:prstGeom>
          <a:noFill/>
          <a:ln w="38100" cap="flat" cmpd="sng" algn="ctr">
            <a:solidFill>
              <a:srgbClr val="000000"/>
            </a:solidFill>
            <a:prstDash val="solid"/>
            <a:headEnd type="triangl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fr-CA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210" name="ZoneTexte 209">
            <a:extLst>
              <a:ext uri="{FF2B5EF4-FFF2-40B4-BE49-F238E27FC236}">
                <a16:creationId xmlns:a16="http://schemas.microsoft.com/office/drawing/2014/main" id="{B8B9AF7D-C8D2-48E7-8E5D-B84598512982}"/>
              </a:ext>
            </a:extLst>
          </p:cNvPr>
          <p:cNvSpPr txBox="1"/>
          <p:nvPr/>
        </p:nvSpPr>
        <p:spPr>
          <a:xfrm>
            <a:off x="1547664" y="2328687"/>
            <a:ext cx="8640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000" i="1" dirty="0">
                <a:solidFill>
                  <a:srgbClr val="000000"/>
                </a:solidFill>
                <a:latin typeface="Gill Sans"/>
              </a:rPr>
              <a:t>t</a:t>
            </a:r>
          </a:p>
        </p:txBody>
      </p:sp>
      <p:sp>
        <p:nvSpPr>
          <p:cNvPr id="211" name="ZoneTexte 210">
            <a:extLst>
              <a:ext uri="{FF2B5EF4-FFF2-40B4-BE49-F238E27FC236}">
                <a16:creationId xmlns:a16="http://schemas.microsoft.com/office/drawing/2014/main" id="{5829385D-2403-4DA3-894A-95E96667BABA}"/>
              </a:ext>
            </a:extLst>
          </p:cNvPr>
          <p:cNvSpPr txBox="1"/>
          <p:nvPr/>
        </p:nvSpPr>
        <p:spPr>
          <a:xfrm>
            <a:off x="2019681" y="2646614"/>
            <a:ext cx="815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b="1" dirty="0">
                <a:solidFill>
                  <a:srgbClr val="000000"/>
                </a:solidFill>
                <a:latin typeface="Gill Sans"/>
              </a:rPr>
              <a:t>S</a:t>
            </a:r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DB0AF55F-82D7-4D47-A4B7-84FFF7C9C671}"/>
              </a:ext>
            </a:extLst>
          </p:cNvPr>
          <p:cNvSpPr/>
          <p:nvPr/>
        </p:nvSpPr>
        <p:spPr>
          <a:xfrm>
            <a:off x="5524400" y="1268557"/>
            <a:ext cx="588877" cy="57147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321F2E97-D9AE-40EF-9568-68E68A5FF995}"/>
              </a:ext>
            </a:extLst>
          </p:cNvPr>
          <p:cNvSpPr txBox="1"/>
          <p:nvPr/>
        </p:nvSpPr>
        <p:spPr>
          <a:xfrm>
            <a:off x="5388548" y="1814121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/>
              <a:t>Refuge</a:t>
            </a:r>
          </a:p>
        </p:txBody>
      </p:sp>
      <p:sp>
        <p:nvSpPr>
          <p:cNvPr id="230" name="Text Box 11">
            <a:extLst>
              <a:ext uri="{FF2B5EF4-FFF2-40B4-BE49-F238E27FC236}">
                <a16:creationId xmlns:a16="http://schemas.microsoft.com/office/drawing/2014/main" id="{584CFF01-D701-4536-BB4F-88530A6AD8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37554" y="3573016"/>
            <a:ext cx="159779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fr-CA" sz="2400" i="1" dirty="0">
                <a:solidFill>
                  <a:srgbClr val="000000"/>
                </a:solidFill>
                <a:latin typeface="Gill Sans"/>
              </a:rPr>
              <a:t>T</a:t>
            </a:r>
            <a:r>
              <a:rPr lang="fr-CA" sz="2400" i="1" baseline="-25000" dirty="0">
                <a:solidFill>
                  <a:srgbClr val="000000"/>
                </a:solidFill>
                <a:latin typeface="Gill Sans"/>
              </a:rPr>
              <a:t>s</a:t>
            </a:r>
            <a:r>
              <a:rPr lang="fr-CA" sz="2400" i="1" dirty="0">
                <a:solidFill>
                  <a:srgbClr val="000000"/>
                </a:solidFill>
                <a:latin typeface="Gill Sans"/>
              </a:rPr>
              <a:t> </a:t>
            </a:r>
            <a:r>
              <a:rPr lang="fr-CA" sz="2400" i="1" dirty="0" err="1">
                <a:solidFill>
                  <a:srgbClr val="000000"/>
                </a:solidFill>
                <a:latin typeface="Gill Sans"/>
                <a:sym typeface="Symbol"/>
              </a:rPr>
              <a:t>aN</a:t>
            </a:r>
            <a:r>
              <a:rPr lang="fr-CA" sz="2400" i="1" dirty="0">
                <a:solidFill>
                  <a:srgbClr val="000000"/>
                </a:solidFill>
                <a:latin typeface="Gill Sans"/>
                <a:sym typeface="Symbol"/>
              </a:rPr>
              <a:t> g(t)</a:t>
            </a:r>
            <a:endParaRPr lang="en-CA" sz="2400" i="1" baseline="-25000" dirty="0">
              <a:solidFill>
                <a:srgbClr val="000000"/>
              </a:solidFill>
              <a:latin typeface="Gill Sans"/>
            </a:endParaRPr>
          </a:p>
        </p:txBody>
      </p:sp>
      <p:sp>
        <p:nvSpPr>
          <p:cNvPr id="231" name="Text Box 12">
            <a:extLst>
              <a:ext uri="{FF2B5EF4-FFF2-40B4-BE49-F238E27FC236}">
                <a16:creationId xmlns:a16="http://schemas.microsoft.com/office/drawing/2014/main" id="{9222C670-DF53-4BD5-B527-F59968B703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7581" y="4128148"/>
            <a:ext cx="1735527" cy="4708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fr-CA" sz="2400" i="1" dirty="0">
                <a:solidFill>
                  <a:srgbClr val="000000"/>
                </a:solidFill>
                <a:latin typeface="Gill Sans"/>
              </a:rPr>
              <a:t>T</a:t>
            </a:r>
            <a:r>
              <a:rPr lang="fr-CA" sz="2400" i="1" baseline="-25000" dirty="0">
                <a:solidFill>
                  <a:srgbClr val="000000"/>
                </a:solidFill>
                <a:latin typeface="Gill Sans"/>
              </a:rPr>
              <a:t>s</a:t>
            </a:r>
            <a:r>
              <a:rPr lang="fr-CA" sz="2400" dirty="0">
                <a:solidFill>
                  <a:srgbClr val="000000"/>
                </a:solidFill>
                <a:latin typeface="Gill Sans"/>
              </a:rPr>
              <a:t> + </a:t>
            </a:r>
            <a:r>
              <a:rPr lang="fr-CA" sz="2400" i="1" dirty="0">
                <a:solidFill>
                  <a:srgbClr val="000000"/>
                </a:solidFill>
                <a:latin typeface="Gill Sans"/>
              </a:rPr>
              <a:t>T</a:t>
            </a:r>
            <a:r>
              <a:rPr lang="fr-CA" sz="2400" i="1" baseline="-25000" dirty="0">
                <a:solidFill>
                  <a:srgbClr val="000000"/>
                </a:solidFill>
                <a:latin typeface="Gill Sans"/>
              </a:rPr>
              <a:t>h </a:t>
            </a:r>
            <a:r>
              <a:rPr lang="fr-CA" sz="2400" dirty="0">
                <a:solidFill>
                  <a:srgbClr val="000000"/>
                </a:solidFill>
                <a:latin typeface="Gill Sans"/>
              </a:rPr>
              <a:t>+ </a:t>
            </a:r>
            <a:r>
              <a:rPr lang="fr-CA" sz="2400" i="1" dirty="0">
                <a:solidFill>
                  <a:srgbClr val="000000"/>
                </a:solidFill>
                <a:latin typeface="Gill Sans"/>
              </a:rPr>
              <a:t>T</a:t>
            </a:r>
            <a:r>
              <a:rPr lang="fr-CA" sz="2400" i="1" baseline="-25000" dirty="0">
                <a:solidFill>
                  <a:srgbClr val="000000"/>
                </a:solidFill>
                <a:latin typeface="Gill Sans"/>
              </a:rPr>
              <a:t>r</a:t>
            </a:r>
            <a:endParaRPr lang="en-CA" sz="2400" i="1" baseline="-25000" dirty="0">
              <a:solidFill>
                <a:srgbClr val="000000"/>
              </a:solidFill>
              <a:latin typeface="Gill Sans"/>
            </a:endParaRPr>
          </a:p>
        </p:txBody>
      </p:sp>
      <p:sp>
        <p:nvSpPr>
          <p:cNvPr id="233" name="Text Box 15">
            <a:extLst>
              <a:ext uri="{FF2B5EF4-FFF2-40B4-BE49-F238E27FC236}">
                <a16:creationId xmlns:a16="http://schemas.microsoft.com/office/drawing/2014/main" id="{C1CDF256-7C0C-42C9-9785-A16B77AFAC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512" y="3685334"/>
            <a:ext cx="1210588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fr-CA" sz="2800" i="1" dirty="0">
                <a:solidFill>
                  <a:srgbClr val="000000"/>
                </a:solidFill>
                <a:latin typeface="Gill Sans"/>
                <a:sym typeface="Symbol"/>
              </a:rPr>
              <a:t>R(t) </a:t>
            </a:r>
            <a:r>
              <a:rPr lang="fr-CA" sz="2800" dirty="0">
                <a:solidFill>
                  <a:srgbClr val="000000"/>
                </a:solidFill>
                <a:latin typeface="Gill Sans"/>
              </a:rPr>
              <a:t>=</a:t>
            </a:r>
            <a:r>
              <a:rPr lang="fr-CA" sz="4000" dirty="0">
                <a:solidFill>
                  <a:srgbClr val="000000"/>
                </a:solidFill>
                <a:latin typeface="Gill Sans"/>
              </a:rPr>
              <a:t>  </a:t>
            </a:r>
            <a:endParaRPr lang="en-CA" sz="4000" dirty="0">
              <a:solidFill>
                <a:srgbClr val="000000"/>
              </a:solidFill>
              <a:latin typeface="Gill Sans"/>
            </a:endParaRPr>
          </a:p>
        </p:txBody>
      </p:sp>
      <p:sp>
        <p:nvSpPr>
          <p:cNvPr id="237" name="Line 13">
            <a:extLst>
              <a:ext uri="{FF2B5EF4-FFF2-40B4-BE49-F238E27FC236}">
                <a16:creationId xmlns:a16="http://schemas.microsoft.com/office/drawing/2014/main" id="{5BE7DEDA-F739-48D3-BF51-19C8E95E96D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326213" y="4149057"/>
            <a:ext cx="1276068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CA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</a:endParaRPr>
          </a:p>
        </p:txBody>
      </p:sp>
      <p:sp>
        <p:nvSpPr>
          <p:cNvPr id="243" name="Rectangle 242">
            <a:extLst>
              <a:ext uri="{FF2B5EF4-FFF2-40B4-BE49-F238E27FC236}">
                <a16:creationId xmlns:a16="http://schemas.microsoft.com/office/drawing/2014/main" id="{99D24365-630C-4904-977B-E3D4185A6D8B}"/>
              </a:ext>
            </a:extLst>
          </p:cNvPr>
          <p:cNvSpPr/>
          <p:nvPr/>
        </p:nvSpPr>
        <p:spPr>
          <a:xfrm>
            <a:off x="1187624" y="4195248"/>
            <a:ext cx="1348096" cy="46819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sz="1600"/>
          </a:p>
        </p:txBody>
      </p:sp>
      <p:sp>
        <p:nvSpPr>
          <p:cNvPr id="245" name="ZoneTexte 244">
            <a:extLst>
              <a:ext uri="{FF2B5EF4-FFF2-40B4-BE49-F238E27FC236}">
                <a16:creationId xmlns:a16="http://schemas.microsoft.com/office/drawing/2014/main" id="{93A8D4CB-1193-4847-9DEB-ACF2A3714C9E}"/>
              </a:ext>
            </a:extLst>
          </p:cNvPr>
          <p:cNvSpPr txBox="1"/>
          <p:nvPr/>
        </p:nvSpPr>
        <p:spPr>
          <a:xfrm>
            <a:off x="2962169" y="4261390"/>
            <a:ext cx="60171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A" sz="2400" i="1" dirty="0">
                <a:solidFill>
                  <a:srgbClr val="000000"/>
                </a:solidFill>
                <a:latin typeface="Gill Sans"/>
              </a:rPr>
              <a:t>T</a:t>
            </a:r>
            <a:r>
              <a:rPr lang="fr-CA" sz="2400" i="1" baseline="-25000" dirty="0">
                <a:solidFill>
                  <a:srgbClr val="000000"/>
                </a:solidFill>
                <a:latin typeface="Gill Sans"/>
              </a:rPr>
              <a:t>f</a:t>
            </a:r>
            <a:endParaRPr lang="fr-CA" sz="2400" dirty="0"/>
          </a:p>
        </p:txBody>
      </p:sp>
      <p:cxnSp>
        <p:nvCxnSpPr>
          <p:cNvPr id="249" name="Connecteur droit avec flèche 248">
            <a:extLst>
              <a:ext uri="{FF2B5EF4-FFF2-40B4-BE49-F238E27FC236}">
                <a16:creationId xmlns:a16="http://schemas.microsoft.com/office/drawing/2014/main" id="{C0C0D15D-F97C-4DB3-9429-3F613C8CFC71}"/>
              </a:ext>
            </a:extLst>
          </p:cNvPr>
          <p:cNvCxnSpPr>
            <a:cxnSpLocks/>
          </p:cNvCxnSpPr>
          <p:nvPr/>
        </p:nvCxnSpPr>
        <p:spPr>
          <a:xfrm>
            <a:off x="2627784" y="4358981"/>
            <a:ext cx="286748" cy="9579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2" name="Line 13">
            <a:extLst>
              <a:ext uri="{FF2B5EF4-FFF2-40B4-BE49-F238E27FC236}">
                <a16:creationId xmlns:a16="http://schemas.microsoft.com/office/drawing/2014/main" id="{CA47D818-3E66-42BE-B826-2DFD9011DB7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211876" y="4149600"/>
            <a:ext cx="1370480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CA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</a:endParaRPr>
          </a:p>
        </p:txBody>
      </p:sp>
      <p:sp>
        <p:nvSpPr>
          <p:cNvPr id="212" name="Text Box 11">
            <a:extLst>
              <a:ext uri="{FF2B5EF4-FFF2-40B4-BE49-F238E27FC236}">
                <a16:creationId xmlns:a16="http://schemas.microsoft.com/office/drawing/2014/main" id="{BDADA7E8-32E7-48CC-8336-5D023D456A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56567" y="3655709"/>
            <a:ext cx="159779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fr-CA" sz="2400" i="1" dirty="0">
                <a:solidFill>
                  <a:srgbClr val="000000"/>
                </a:solidFill>
                <a:latin typeface="Gill Sans"/>
              </a:rPr>
              <a:t>T</a:t>
            </a:r>
            <a:r>
              <a:rPr lang="fr-CA" sz="2400" i="1" baseline="-25000" dirty="0">
                <a:solidFill>
                  <a:srgbClr val="000000"/>
                </a:solidFill>
                <a:latin typeface="Gill Sans"/>
              </a:rPr>
              <a:t>s</a:t>
            </a:r>
            <a:r>
              <a:rPr lang="fr-CA" sz="2400" i="1" dirty="0">
                <a:solidFill>
                  <a:srgbClr val="000000"/>
                </a:solidFill>
                <a:latin typeface="Gill Sans"/>
              </a:rPr>
              <a:t> </a:t>
            </a:r>
            <a:r>
              <a:rPr lang="fr-CA" sz="2400" i="1" dirty="0" err="1">
                <a:solidFill>
                  <a:srgbClr val="000000"/>
                </a:solidFill>
                <a:latin typeface="Gill Sans"/>
                <a:sym typeface="Symbol"/>
              </a:rPr>
              <a:t>aN</a:t>
            </a:r>
            <a:r>
              <a:rPr lang="fr-CA" sz="2400" i="1" dirty="0">
                <a:solidFill>
                  <a:srgbClr val="000000"/>
                </a:solidFill>
                <a:latin typeface="Gill Sans"/>
                <a:sym typeface="Symbol"/>
              </a:rPr>
              <a:t> g(t)</a:t>
            </a:r>
            <a:endParaRPr lang="en-CA" sz="2400" i="1" baseline="-25000" dirty="0">
              <a:solidFill>
                <a:srgbClr val="000000"/>
              </a:solidFill>
              <a:latin typeface="Gill Sans"/>
            </a:endParaRPr>
          </a:p>
        </p:txBody>
      </p:sp>
      <p:sp>
        <p:nvSpPr>
          <p:cNvPr id="213" name="Text Box 12">
            <a:extLst>
              <a:ext uri="{FF2B5EF4-FFF2-40B4-BE49-F238E27FC236}">
                <a16:creationId xmlns:a16="http://schemas.microsoft.com/office/drawing/2014/main" id="{2FBED076-0A51-43E1-A753-BAF5A07ED4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22810" y="4137330"/>
            <a:ext cx="208143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fr-CA" sz="2400" i="1" dirty="0">
                <a:solidFill>
                  <a:srgbClr val="000000"/>
                </a:solidFill>
                <a:latin typeface="Gill Sans"/>
              </a:rPr>
              <a:t>T</a:t>
            </a:r>
            <a:r>
              <a:rPr lang="fr-CA" sz="2400" i="1" baseline="-25000" dirty="0">
                <a:solidFill>
                  <a:srgbClr val="000000"/>
                </a:solidFill>
                <a:latin typeface="Gill Sans"/>
              </a:rPr>
              <a:t>s</a:t>
            </a:r>
            <a:r>
              <a:rPr lang="fr-CA" sz="2400" dirty="0">
                <a:solidFill>
                  <a:srgbClr val="000000"/>
                </a:solidFill>
                <a:latin typeface="Gill Sans"/>
              </a:rPr>
              <a:t> + </a:t>
            </a:r>
            <a:r>
              <a:rPr lang="fr-CA" sz="2400" i="1" dirty="0" err="1">
                <a:solidFill>
                  <a:srgbClr val="000000"/>
                </a:solidFill>
                <a:latin typeface="Gill Sans"/>
              </a:rPr>
              <a:t>aN</a:t>
            </a:r>
            <a:r>
              <a:rPr lang="fr-CA" sz="2400" i="1" dirty="0" err="1">
                <a:solidFill>
                  <a:srgbClr val="000000"/>
                </a:solidFill>
                <a:latin typeface="Gill Sans"/>
                <a:sym typeface="Symbol"/>
              </a:rPr>
              <a:t>T</a:t>
            </a:r>
            <a:r>
              <a:rPr lang="fr-CA" sz="2400" i="1" baseline="-25000" dirty="0" err="1">
                <a:solidFill>
                  <a:srgbClr val="000000"/>
                </a:solidFill>
                <a:latin typeface="Gill Sans"/>
                <a:sym typeface="Symbol"/>
              </a:rPr>
              <a:t>s</a:t>
            </a:r>
            <a:r>
              <a:rPr lang="fr-CA" sz="2400" i="1" dirty="0" err="1">
                <a:solidFill>
                  <a:srgbClr val="000000"/>
                </a:solidFill>
                <a:latin typeface="Gill Sans"/>
              </a:rPr>
              <a:t>t</a:t>
            </a:r>
            <a:r>
              <a:rPr lang="fr-CA" sz="2400" i="1" baseline="-25000" dirty="0">
                <a:solidFill>
                  <a:srgbClr val="000000"/>
                </a:solidFill>
                <a:latin typeface="Gill Sans"/>
              </a:rPr>
              <a:t> </a:t>
            </a:r>
            <a:r>
              <a:rPr lang="fr-CA" sz="2400" dirty="0">
                <a:solidFill>
                  <a:srgbClr val="000000"/>
                </a:solidFill>
                <a:latin typeface="Gill Sans"/>
              </a:rPr>
              <a:t>+ </a:t>
            </a:r>
            <a:r>
              <a:rPr lang="fr-CA" sz="2400" i="1" dirty="0">
                <a:solidFill>
                  <a:srgbClr val="000000"/>
                </a:solidFill>
                <a:latin typeface="Gill Sans"/>
              </a:rPr>
              <a:t>T</a:t>
            </a:r>
            <a:r>
              <a:rPr lang="fr-CA" sz="2400" i="1" baseline="-25000" dirty="0">
                <a:solidFill>
                  <a:srgbClr val="000000"/>
                </a:solidFill>
                <a:latin typeface="Gill Sans"/>
              </a:rPr>
              <a:t>r</a:t>
            </a:r>
            <a:endParaRPr lang="en-CA" sz="2400" i="1" baseline="-25000" dirty="0">
              <a:solidFill>
                <a:srgbClr val="000000"/>
              </a:solidFill>
              <a:latin typeface="Gill Sans"/>
            </a:endParaRPr>
          </a:p>
        </p:txBody>
      </p:sp>
      <p:sp>
        <p:nvSpPr>
          <p:cNvPr id="218" name="Text Box 15">
            <a:extLst>
              <a:ext uri="{FF2B5EF4-FFF2-40B4-BE49-F238E27FC236}">
                <a16:creationId xmlns:a16="http://schemas.microsoft.com/office/drawing/2014/main" id="{019B80C8-E103-4507-AA7C-3EB1449E15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62106" y="3710132"/>
            <a:ext cx="121395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fr-CA" sz="2800" i="1" dirty="0">
                <a:solidFill>
                  <a:srgbClr val="000000"/>
                </a:solidFill>
                <a:latin typeface="Gill Sans"/>
                <a:sym typeface="Symbol"/>
              </a:rPr>
              <a:t>R(t) </a:t>
            </a:r>
            <a:r>
              <a:rPr lang="fr-CA" sz="2800" dirty="0">
                <a:solidFill>
                  <a:srgbClr val="000000"/>
                </a:solidFill>
                <a:latin typeface="Gill Sans"/>
              </a:rPr>
              <a:t>=</a:t>
            </a:r>
            <a:r>
              <a:rPr lang="fr-CA" sz="4000" dirty="0">
                <a:solidFill>
                  <a:srgbClr val="000000"/>
                </a:solidFill>
                <a:latin typeface="Gill Sans"/>
              </a:rPr>
              <a:t>  </a:t>
            </a:r>
            <a:endParaRPr lang="en-CA" sz="4000" dirty="0">
              <a:solidFill>
                <a:srgbClr val="000000"/>
              </a:solidFill>
              <a:latin typeface="Gill Sans"/>
            </a:endParaRPr>
          </a:p>
        </p:txBody>
      </p:sp>
      <p:sp>
        <p:nvSpPr>
          <p:cNvPr id="219" name="Line 13">
            <a:extLst>
              <a:ext uri="{FF2B5EF4-FFF2-40B4-BE49-F238E27FC236}">
                <a16:creationId xmlns:a16="http://schemas.microsoft.com/office/drawing/2014/main" id="{32E97959-FACA-4A55-8A73-86A5A70FCAA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913711" y="4155293"/>
            <a:ext cx="1276068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CA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</a:endParaRPr>
          </a:p>
        </p:txBody>
      </p:sp>
      <p:sp>
        <p:nvSpPr>
          <p:cNvPr id="222" name="Line 13">
            <a:extLst>
              <a:ext uri="{FF2B5EF4-FFF2-40B4-BE49-F238E27FC236}">
                <a16:creationId xmlns:a16="http://schemas.microsoft.com/office/drawing/2014/main" id="{0244643A-2500-4903-B3DA-3ED1DF4054C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799374" y="4155836"/>
            <a:ext cx="1669294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CA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</a:endParaRPr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0EE6173D-E4BA-48CC-BE21-FDD1E3E704EA}"/>
              </a:ext>
            </a:extLst>
          </p:cNvPr>
          <p:cNvGrpSpPr/>
          <p:nvPr/>
        </p:nvGrpSpPr>
        <p:grpSpPr>
          <a:xfrm>
            <a:off x="6879602" y="3655709"/>
            <a:ext cx="2297461" cy="954747"/>
            <a:chOff x="6879602" y="3655709"/>
            <a:chExt cx="2297461" cy="954747"/>
          </a:xfrm>
        </p:grpSpPr>
        <p:sp>
          <p:nvSpPr>
            <p:cNvPr id="223" name="Text Box 11">
              <a:extLst>
                <a:ext uri="{FF2B5EF4-FFF2-40B4-BE49-F238E27FC236}">
                  <a16:creationId xmlns:a16="http://schemas.microsoft.com/office/drawing/2014/main" id="{D94D14D5-AFB9-434E-BFF8-7F25A88087E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316322" y="3655709"/>
              <a:ext cx="1597797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r>
                <a:rPr lang="fr-CA" sz="2400" i="1" dirty="0" err="1">
                  <a:solidFill>
                    <a:srgbClr val="000000"/>
                  </a:solidFill>
                  <a:latin typeface="Gill Sans"/>
                  <a:sym typeface="Symbol"/>
                </a:rPr>
                <a:t>aN</a:t>
              </a:r>
              <a:r>
                <a:rPr lang="fr-CA" sz="2400" i="1" dirty="0">
                  <a:solidFill>
                    <a:srgbClr val="000000"/>
                  </a:solidFill>
                  <a:latin typeface="Gill Sans"/>
                  <a:sym typeface="Symbol"/>
                </a:rPr>
                <a:t> g(t)</a:t>
              </a:r>
              <a:endParaRPr lang="en-CA" sz="2400" i="1" baseline="-25000" dirty="0">
                <a:solidFill>
                  <a:srgbClr val="000000"/>
                </a:solidFill>
                <a:latin typeface="Gill Sans"/>
              </a:endParaRPr>
            </a:p>
          </p:txBody>
        </p:sp>
        <p:sp>
          <p:nvSpPr>
            <p:cNvPr id="224" name="Text Box 12">
              <a:extLst>
                <a:ext uri="{FF2B5EF4-FFF2-40B4-BE49-F238E27FC236}">
                  <a16:creationId xmlns:a16="http://schemas.microsoft.com/office/drawing/2014/main" id="{1D42EB2E-8EC2-454F-A414-E3434527F18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79602" y="4148791"/>
              <a:ext cx="2297461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r>
                <a:rPr lang="fr-CA" sz="2400" dirty="0">
                  <a:solidFill>
                    <a:srgbClr val="000000"/>
                  </a:solidFill>
                  <a:latin typeface="Gill Sans"/>
                </a:rPr>
                <a:t>1 + </a:t>
              </a:r>
              <a:r>
                <a:rPr lang="fr-CA" sz="2400" i="1" dirty="0" err="1">
                  <a:solidFill>
                    <a:srgbClr val="000000"/>
                  </a:solidFill>
                  <a:latin typeface="Gill Sans"/>
                </a:rPr>
                <a:t>aNt</a:t>
              </a:r>
              <a:r>
                <a:rPr lang="fr-CA" sz="2400" i="1" baseline="-25000" dirty="0">
                  <a:solidFill>
                    <a:srgbClr val="000000"/>
                  </a:solidFill>
                  <a:latin typeface="Gill Sans"/>
                </a:rPr>
                <a:t> </a:t>
              </a:r>
              <a:r>
                <a:rPr lang="fr-CA" sz="2400" dirty="0">
                  <a:solidFill>
                    <a:srgbClr val="000000"/>
                  </a:solidFill>
                  <a:latin typeface="Gill Sans"/>
                </a:rPr>
                <a:t>+ </a:t>
              </a:r>
              <a:r>
                <a:rPr lang="fr-CA" sz="2400" i="1" dirty="0">
                  <a:solidFill>
                    <a:srgbClr val="000000"/>
                  </a:solidFill>
                  <a:latin typeface="Gill Sans"/>
                </a:rPr>
                <a:t>T</a:t>
              </a:r>
              <a:r>
                <a:rPr lang="fr-CA" sz="2400" i="1" baseline="-25000" dirty="0">
                  <a:solidFill>
                    <a:srgbClr val="000000"/>
                  </a:solidFill>
                  <a:latin typeface="Gill Sans"/>
                </a:rPr>
                <a:t>r </a:t>
              </a:r>
              <a:r>
                <a:rPr lang="fr-CA" sz="2400" i="1" dirty="0">
                  <a:solidFill>
                    <a:srgbClr val="000000"/>
                  </a:solidFill>
                  <a:latin typeface="Gill Sans"/>
                </a:rPr>
                <a:t>/</a:t>
              </a:r>
              <a:r>
                <a:rPr lang="fr-CA" sz="2400" i="1" dirty="0">
                  <a:solidFill>
                    <a:srgbClr val="000000"/>
                  </a:solidFill>
                  <a:latin typeface="Gill Sans"/>
                  <a:sym typeface="Symbol"/>
                </a:rPr>
                <a:t>T</a:t>
              </a:r>
              <a:r>
                <a:rPr lang="fr-CA" sz="2400" i="1" baseline="-25000" dirty="0">
                  <a:solidFill>
                    <a:srgbClr val="000000"/>
                  </a:solidFill>
                  <a:latin typeface="Gill Sans"/>
                  <a:sym typeface="Symbol"/>
                </a:rPr>
                <a:t>s</a:t>
              </a:r>
              <a:endParaRPr lang="en-CA" sz="2400" i="1" dirty="0">
                <a:solidFill>
                  <a:srgbClr val="000000"/>
                </a:solidFill>
                <a:latin typeface="Gill Sans"/>
              </a:endParaRPr>
            </a:p>
          </p:txBody>
        </p:sp>
        <p:sp>
          <p:nvSpPr>
            <p:cNvPr id="225" name="Line 13">
              <a:extLst>
                <a:ext uri="{FF2B5EF4-FFF2-40B4-BE49-F238E27FC236}">
                  <a16:creationId xmlns:a16="http://schemas.microsoft.com/office/drawing/2014/main" id="{A6A5E3BD-2729-411B-8335-8D60F69E1FD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077298" y="4166754"/>
              <a:ext cx="1276068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</a:endParaRPr>
            </a:p>
          </p:txBody>
        </p:sp>
        <p:sp>
          <p:nvSpPr>
            <p:cNvPr id="226" name="Line 13">
              <a:extLst>
                <a:ext uri="{FF2B5EF4-FFF2-40B4-BE49-F238E27FC236}">
                  <a16:creationId xmlns:a16="http://schemas.microsoft.com/office/drawing/2014/main" id="{E4EA08F9-0253-4B80-BC64-C286F4D09AF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951159" y="4166754"/>
              <a:ext cx="1805323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</a:endParaRPr>
            </a:p>
          </p:txBody>
        </p:sp>
      </p:grpSp>
      <p:sp>
        <p:nvSpPr>
          <p:cNvPr id="227" name="ZoneTexte 226">
            <a:extLst>
              <a:ext uri="{FF2B5EF4-FFF2-40B4-BE49-F238E27FC236}">
                <a16:creationId xmlns:a16="http://schemas.microsoft.com/office/drawing/2014/main" id="{D58E489B-E607-4D09-BF0B-FF354BCB391D}"/>
              </a:ext>
            </a:extLst>
          </p:cNvPr>
          <p:cNvSpPr txBox="1"/>
          <p:nvPr/>
        </p:nvSpPr>
        <p:spPr>
          <a:xfrm>
            <a:off x="6516216" y="3802920"/>
            <a:ext cx="58408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A" sz="2800" dirty="0">
                <a:solidFill>
                  <a:srgbClr val="000000"/>
                </a:solidFill>
                <a:latin typeface="Gill Sans"/>
              </a:rPr>
              <a:t>=</a:t>
            </a:r>
            <a:endParaRPr lang="fr-CA" sz="2800" dirty="0"/>
          </a:p>
        </p:txBody>
      </p:sp>
      <p:sp>
        <p:nvSpPr>
          <p:cNvPr id="217" name="ZoneTexte 216">
            <a:extLst>
              <a:ext uri="{FF2B5EF4-FFF2-40B4-BE49-F238E27FC236}">
                <a16:creationId xmlns:a16="http://schemas.microsoft.com/office/drawing/2014/main" id="{5A8EC0F8-1E94-496A-9A47-C47899A80E41}"/>
              </a:ext>
            </a:extLst>
          </p:cNvPr>
          <p:cNvSpPr txBox="1"/>
          <p:nvPr/>
        </p:nvSpPr>
        <p:spPr>
          <a:xfrm>
            <a:off x="112542" y="5080594"/>
            <a:ext cx="3842436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A" sz="1600" i="1" dirty="0">
                <a:solidFill>
                  <a:srgbClr val="000000"/>
                </a:solidFill>
                <a:latin typeface="Gill Sans"/>
              </a:rPr>
              <a:t>T</a:t>
            </a:r>
            <a:r>
              <a:rPr lang="fr-CA" sz="1600" i="1" baseline="-25000" dirty="0">
                <a:solidFill>
                  <a:srgbClr val="000000"/>
                </a:solidFill>
                <a:latin typeface="Gill Sans"/>
              </a:rPr>
              <a:t>s</a:t>
            </a:r>
            <a:r>
              <a:rPr lang="fr-CA" sz="1600" dirty="0">
                <a:solidFill>
                  <a:srgbClr val="000000"/>
                </a:solidFill>
                <a:latin typeface="Gill Sans"/>
              </a:rPr>
              <a:t>: total time </a:t>
            </a:r>
            <a:r>
              <a:rPr lang="fr-CA" sz="1600" dirty="0" err="1">
                <a:solidFill>
                  <a:srgbClr val="000000"/>
                </a:solidFill>
                <a:latin typeface="Gill Sans"/>
              </a:rPr>
              <a:t>spent</a:t>
            </a:r>
            <a:r>
              <a:rPr lang="fr-CA" sz="1600" dirty="0">
                <a:solidFill>
                  <a:srgbClr val="000000"/>
                </a:solidFill>
                <a:latin typeface="Gill Sans"/>
              </a:rPr>
              <a:t> </a:t>
            </a:r>
            <a:r>
              <a:rPr lang="fr-CA" sz="1600" dirty="0" err="1">
                <a:solidFill>
                  <a:srgbClr val="000000"/>
                </a:solidFill>
                <a:latin typeface="Gill Sans"/>
              </a:rPr>
              <a:t>searching</a:t>
            </a:r>
            <a:r>
              <a:rPr lang="fr-CA" sz="1600" dirty="0">
                <a:solidFill>
                  <a:srgbClr val="000000"/>
                </a:solidFill>
                <a:latin typeface="Gill Sans"/>
              </a:rPr>
              <a:t> (min)</a:t>
            </a:r>
          </a:p>
          <a:p>
            <a:r>
              <a:rPr lang="fr-CA" sz="1600" i="1" dirty="0">
                <a:solidFill>
                  <a:srgbClr val="000000"/>
                </a:solidFill>
                <a:latin typeface="Gill Sans"/>
              </a:rPr>
              <a:t>T</a:t>
            </a:r>
            <a:r>
              <a:rPr lang="fr-CA" sz="1600" i="1" baseline="-25000" dirty="0">
                <a:solidFill>
                  <a:srgbClr val="000000"/>
                </a:solidFill>
                <a:latin typeface="Gill Sans"/>
              </a:rPr>
              <a:t>h</a:t>
            </a:r>
            <a:r>
              <a:rPr lang="fr-CA" sz="1600" dirty="0">
                <a:solidFill>
                  <a:srgbClr val="000000"/>
                </a:solidFill>
                <a:latin typeface="Gill Sans"/>
              </a:rPr>
              <a:t>: total time </a:t>
            </a:r>
            <a:r>
              <a:rPr lang="fr-CA" sz="1600" dirty="0" err="1">
                <a:solidFill>
                  <a:srgbClr val="000000"/>
                </a:solidFill>
                <a:latin typeface="Gill Sans"/>
              </a:rPr>
              <a:t>foraging</a:t>
            </a:r>
            <a:r>
              <a:rPr lang="fr-CA" sz="1600" dirty="0">
                <a:solidFill>
                  <a:srgbClr val="000000"/>
                </a:solidFill>
                <a:latin typeface="Gill Sans"/>
              </a:rPr>
              <a:t> in </a:t>
            </a:r>
            <a:r>
              <a:rPr lang="fr-CA" sz="1600" dirty="0" err="1">
                <a:solidFill>
                  <a:srgbClr val="000000"/>
                </a:solidFill>
                <a:latin typeface="Gill Sans"/>
              </a:rPr>
              <a:t>paches</a:t>
            </a:r>
            <a:r>
              <a:rPr lang="fr-CA" sz="1600" dirty="0">
                <a:solidFill>
                  <a:srgbClr val="000000"/>
                </a:solidFill>
                <a:latin typeface="Gill Sans"/>
              </a:rPr>
              <a:t> (min) </a:t>
            </a:r>
          </a:p>
          <a:p>
            <a:r>
              <a:rPr lang="fr-CA" sz="1600" i="1" dirty="0">
                <a:solidFill>
                  <a:srgbClr val="000000"/>
                </a:solidFill>
                <a:latin typeface="Gill Sans"/>
              </a:rPr>
              <a:t>T</a:t>
            </a:r>
            <a:r>
              <a:rPr lang="fr-CA" sz="1600" i="1" baseline="-25000" dirty="0">
                <a:solidFill>
                  <a:srgbClr val="000000"/>
                </a:solidFill>
                <a:latin typeface="Gill Sans"/>
              </a:rPr>
              <a:t>r</a:t>
            </a:r>
            <a:r>
              <a:rPr lang="fr-CA" sz="1600" dirty="0">
                <a:solidFill>
                  <a:srgbClr val="000000"/>
                </a:solidFill>
                <a:latin typeface="Gill Sans"/>
              </a:rPr>
              <a:t>:</a:t>
            </a:r>
            <a:r>
              <a:rPr lang="fr-CA" sz="1600" i="1" dirty="0">
                <a:solidFill>
                  <a:srgbClr val="000000"/>
                </a:solidFill>
                <a:latin typeface="Gill Sans"/>
              </a:rPr>
              <a:t> </a:t>
            </a:r>
            <a:r>
              <a:rPr lang="fr-CA" sz="1600" dirty="0">
                <a:solidFill>
                  <a:srgbClr val="000000"/>
                </a:solidFill>
                <a:latin typeface="Gill Sans"/>
              </a:rPr>
              <a:t>total time </a:t>
            </a:r>
            <a:r>
              <a:rPr lang="fr-CA" sz="1600" dirty="0" err="1">
                <a:solidFill>
                  <a:srgbClr val="000000"/>
                </a:solidFill>
                <a:latin typeface="Gill Sans"/>
              </a:rPr>
              <a:t>spent</a:t>
            </a:r>
            <a:r>
              <a:rPr lang="fr-CA" sz="1600" dirty="0">
                <a:solidFill>
                  <a:srgbClr val="000000"/>
                </a:solidFill>
                <a:latin typeface="Gill Sans"/>
              </a:rPr>
              <a:t> in refuges (min)</a:t>
            </a:r>
          </a:p>
          <a:p>
            <a:r>
              <a:rPr lang="fr-CA" sz="1600" i="1" dirty="0" err="1">
                <a:solidFill>
                  <a:srgbClr val="000000"/>
                </a:solidFill>
                <a:latin typeface="Gill Sans"/>
              </a:rPr>
              <a:t>aN</a:t>
            </a:r>
            <a:r>
              <a:rPr lang="fr-CA" sz="1600" dirty="0">
                <a:solidFill>
                  <a:srgbClr val="000000"/>
                </a:solidFill>
                <a:latin typeface="Gill Sans"/>
              </a:rPr>
              <a:t> = </a:t>
            </a:r>
            <a:r>
              <a:rPr lang="fr-CA" sz="2000" i="1" dirty="0">
                <a:sym typeface="Symbol" panose="05050102010706020507" pitchFamily="18" charset="2"/>
              </a:rPr>
              <a:t></a:t>
            </a:r>
            <a:r>
              <a:rPr lang="fr-CA" sz="2000" dirty="0">
                <a:sym typeface="Symbol" panose="05050102010706020507" pitchFamily="18" charset="2"/>
              </a:rPr>
              <a:t>:</a:t>
            </a:r>
            <a:r>
              <a:rPr lang="fr-CA" sz="2000" dirty="0">
                <a:solidFill>
                  <a:srgbClr val="000000"/>
                </a:solidFill>
                <a:latin typeface="Gill Sans"/>
              </a:rPr>
              <a:t> </a:t>
            </a:r>
            <a:r>
              <a:rPr lang="fr-CA" sz="1600" dirty="0">
                <a:sym typeface="Symbol" panose="05050102010706020507" pitchFamily="18" charset="2"/>
              </a:rPr>
              <a:t>patch </a:t>
            </a:r>
            <a:r>
              <a:rPr lang="fr-CA" sz="1600" dirty="0" err="1">
                <a:sym typeface="Symbol" panose="05050102010706020507" pitchFamily="18" charset="2"/>
              </a:rPr>
              <a:t>encounter</a:t>
            </a:r>
            <a:r>
              <a:rPr lang="fr-CA" sz="1600" dirty="0">
                <a:sym typeface="Symbol" panose="05050102010706020507" pitchFamily="18" charset="2"/>
              </a:rPr>
              <a:t> rate (patches/min)</a:t>
            </a:r>
          </a:p>
        </p:txBody>
      </p:sp>
      <p:sp>
        <p:nvSpPr>
          <p:cNvPr id="214" name="Rectangle 213">
            <a:extLst>
              <a:ext uri="{FF2B5EF4-FFF2-40B4-BE49-F238E27FC236}">
                <a16:creationId xmlns:a16="http://schemas.microsoft.com/office/drawing/2014/main" id="{B12AD78B-1A6E-4146-A993-0B0213F6005D}"/>
              </a:ext>
            </a:extLst>
          </p:cNvPr>
          <p:cNvSpPr/>
          <p:nvPr/>
        </p:nvSpPr>
        <p:spPr>
          <a:xfrm>
            <a:off x="112542" y="5877272"/>
            <a:ext cx="390007" cy="379783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sz="1600"/>
          </a:p>
        </p:txBody>
      </p:sp>
      <p:sp>
        <p:nvSpPr>
          <p:cNvPr id="215" name="Rectangle 214">
            <a:extLst>
              <a:ext uri="{FF2B5EF4-FFF2-40B4-BE49-F238E27FC236}">
                <a16:creationId xmlns:a16="http://schemas.microsoft.com/office/drawing/2014/main" id="{4D3A3912-FA83-4885-AA57-A04D28914CA9}"/>
              </a:ext>
            </a:extLst>
          </p:cNvPr>
          <p:cNvSpPr/>
          <p:nvPr/>
        </p:nvSpPr>
        <p:spPr>
          <a:xfrm>
            <a:off x="1590655" y="3570234"/>
            <a:ext cx="429026" cy="48134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sz="1600"/>
          </a:p>
        </p:txBody>
      </p:sp>
    </p:spTree>
    <p:extLst>
      <p:ext uri="{BB962C8B-B14F-4D97-AF65-F5344CB8AC3E}">
        <p14:creationId xmlns:p14="http://schemas.microsoft.com/office/powerpoint/2010/main" val="3456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3.7037E-6 L -0.63351 0.00416 " pathEditMode="relative" rAng="0" ptsTypes="AA">
                                      <p:cBhvr>
                                        <p:cTn id="7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684" y="2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0" grpId="0"/>
      <p:bldP spid="231" grpId="0"/>
      <p:bldP spid="237" grpId="0" animBg="1"/>
      <p:bldP spid="243" grpId="0" animBg="1"/>
      <p:bldP spid="243" grpId="1" animBg="1"/>
      <p:bldP spid="245" grpId="0"/>
      <p:bldP spid="245" grpId="1"/>
      <p:bldP spid="252" grpId="0" animBg="1"/>
      <p:bldP spid="212" grpId="0"/>
      <p:bldP spid="212" grpId="1"/>
      <p:bldP spid="213" grpId="0"/>
      <p:bldP spid="213" grpId="1"/>
      <p:bldP spid="218" grpId="0"/>
      <p:bldP spid="218" grpId="1"/>
      <p:bldP spid="219" grpId="0" animBg="1"/>
      <p:bldP spid="219" grpId="1" animBg="1"/>
      <p:bldP spid="222" grpId="0" animBg="1"/>
      <p:bldP spid="222" grpId="1" animBg="1"/>
      <p:bldP spid="227" grpId="0"/>
      <p:bldP spid="227" grpId="1"/>
      <p:bldP spid="214" grpId="0" animBg="1"/>
      <p:bldP spid="214" grpId="1" animBg="1"/>
      <p:bldP spid="215" grpId="0" animBg="1"/>
      <p:bldP spid="215" grpId="1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7BC530AD-638D-4C23-8E4E-C51CF612111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64038" cy="1196752"/>
          </a:xfrm>
          <a:prstGeom prst="rect">
            <a:avLst/>
          </a:prstGeom>
          <a:solidFill>
            <a:srgbClr val="C0504D"/>
          </a:solidFill>
        </p:spPr>
        <p:txBody>
          <a:bodyPr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642915" fontAlgn="base">
              <a:spcAft>
                <a:spcPct val="0"/>
              </a:spcAft>
              <a:defRPr/>
            </a:pPr>
            <a:r>
              <a:rPr lang="en-US" altLang="fr-FR" sz="4000" dirty="0">
                <a:solidFill>
                  <a:srgbClr val="FFFFFF"/>
                </a:solidFill>
                <a:latin typeface="Calibri "/>
                <a:cs typeface="Bradley Hand ITC TT-Bold" charset="0"/>
                <a:sym typeface="Bradley Hand ITC TT-Bold" charset="0"/>
              </a:rPr>
              <a:t>What if a predator enters the system, and prey have access to refuges?</a:t>
            </a:r>
            <a:endParaRPr lang="fr-CA" dirty="0">
              <a:solidFill>
                <a:schemeClr val="bg1"/>
              </a:solidFill>
            </a:endParaRPr>
          </a:p>
        </p:txBody>
      </p:sp>
      <p:grpSp>
        <p:nvGrpSpPr>
          <p:cNvPr id="114" name="Groupe 113">
            <a:extLst>
              <a:ext uri="{FF2B5EF4-FFF2-40B4-BE49-F238E27FC236}">
                <a16:creationId xmlns:a16="http://schemas.microsoft.com/office/drawing/2014/main" id="{9199462B-8859-456A-9E18-A717462DAEEA}"/>
              </a:ext>
            </a:extLst>
          </p:cNvPr>
          <p:cNvGrpSpPr/>
          <p:nvPr/>
        </p:nvGrpSpPr>
        <p:grpSpPr>
          <a:xfrm>
            <a:off x="1979712" y="1238053"/>
            <a:ext cx="1150243" cy="1090634"/>
            <a:chOff x="4572000" y="4437112"/>
            <a:chExt cx="1800200" cy="1728192"/>
          </a:xfrm>
        </p:grpSpPr>
        <p:sp>
          <p:nvSpPr>
            <p:cNvPr id="115" name="Ellipse 114">
              <a:extLst>
                <a:ext uri="{FF2B5EF4-FFF2-40B4-BE49-F238E27FC236}">
                  <a16:creationId xmlns:a16="http://schemas.microsoft.com/office/drawing/2014/main" id="{52F645F3-400B-4A00-A3F2-382AE5B1745F}"/>
                </a:ext>
              </a:extLst>
            </p:cNvPr>
            <p:cNvSpPr/>
            <p:nvPr/>
          </p:nvSpPr>
          <p:spPr bwMode="auto">
            <a:xfrm>
              <a:off x="4572000" y="4437112"/>
              <a:ext cx="1800200" cy="1728192"/>
            </a:xfrm>
            <a:prstGeom prst="ellipse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16" name="Ellipse 115">
              <a:extLst>
                <a:ext uri="{FF2B5EF4-FFF2-40B4-BE49-F238E27FC236}">
                  <a16:creationId xmlns:a16="http://schemas.microsoft.com/office/drawing/2014/main" id="{E4858666-0055-437A-95AD-1721FCE0A2DA}"/>
                </a:ext>
              </a:extLst>
            </p:cNvPr>
            <p:cNvSpPr/>
            <p:nvPr/>
          </p:nvSpPr>
          <p:spPr bwMode="auto">
            <a:xfrm rot="13187553">
              <a:off x="5000923" y="5042580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17" name="Ellipse 116">
              <a:extLst>
                <a:ext uri="{FF2B5EF4-FFF2-40B4-BE49-F238E27FC236}">
                  <a16:creationId xmlns:a16="http://schemas.microsoft.com/office/drawing/2014/main" id="{9C340B68-78F1-4F88-BB59-E62A90B3B379}"/>
                </a:ext>
              </a:extLst>
            </p:cNvPr>
            <p:cNvSpPr/>
            <p:nvPr/>
          </p:nvSpPr>
          <p:spPr bwMode="auto">
            <a:xfrm rot="13187553">
              <a:off x="5944240" y="5462878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18" name="Ellipse 117">
              <a:extLst>
                <a:ext uri="{FF2B5EF4-FFF2-40B4-BE49-F238E27FC236}">
                  <a16:creationId xmlns:a16="http://schemas.microsoft.com/office/drawing/2014/main" id="{C55AAAB8-0F5B-4946-9F63-7EEF1FB0F0ED}"/>
                </a:ext>
              </a:extLst>
            </p:cNvPr>
            <p:cNvSpPr/>
            <p:nvPr/>
          </p:nvSpPr>
          <p:spPr bwMode="auto">
            <a:xfrm rot="13187553">
              <a:off x="4961444" y="5690652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19" name="Ellipse 118">
              <a:extLst>
                <a:ext uri="{FF2B5EF4-FFF2-40B4-BE49-F238E27FC236}">
                  <a16:creationId xmlns:a16="http://schemas.microsoft.com/office/drawing/2014/main" id="{421A1298-FCD4-44D4-8F3D-3500C1D94CF7}"/>
                </a:ext>
              </a:extLst>
            </p:cNvPr>
            <p:cNvSpPr/>
            <p:nvPr/>
          </p:nvSpPr>
          <p:spPr bwMode="auto">
            <a:xfrm rot="13187553">
              <a:off x="5465516" y="5714855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20" name="Ellipse 119">
              <a:extLst>
                <a:ext uri="{FF2B5EF4-FFF2-40B4-BE49-F238E27FC236}">
                  <a16:creationId xmlns:a16="http://schemas.microsoft.com/office/drawing/2014/main" id="{CE061295-C4F7-4BEA-8D5A-41D081702BA8}"/>
                </a:ext>
              </a:extLst>
            </p:cNvPr>
            <p:cNvSpPr/>
            <p:nvPr/>
          </p:nvSpPr>
          <p:spPr bwMode="auto">
            <a:xfrm rot="19632565">
              <a:off x="5592568" y="5112705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21" name="Ellipse 120">
              <a:extLst>
                <a:ext uri="{FF2B5EF4-FFF2-40B4-BE49-F238E27FC236}">
                  <a16:creationId xmlns:a16="http://schemas.microsoft.com/office/drawing/2014/main" id="{8335D7C7-63F3-4B8D-A47A-468AD1B6FE6E}"/>
                </a:ext>
              </a:extLst>
            </p:cNvPr>
            <p:cNvSpPr/>
            <p:nvPr/>
          </p:nvSpPr>
          <p:spPr bwMode="auto">
            <a:xfrm rot="19632565">
              <a:off x="5988628" y="5137841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22" name="Ellipse 121">
              <a:extLst>
                <a:ext uri="{FF2B5EF4-FFF2-40B4-BE49-F238E27FC236}">
                  <a16:creationId xmlns:a16="http://schemas.microsoft.com/office/drawing/2014/main" id="{ADD7995B-63AE-404A-A2E3-FF8C01ABF686}"/>
                </a:ext>
              </a:extLst>
            </p:cNvPr>
            <p:cNvSpPr/>
            <p:nvPr/>
          </p:nvSpPr>
          <p:spPr bwMode="auto">
            <a:xfrm rot="16556218">
              <a:off x="4723078" y="5446740"/>
              <a:ext cx="144000" cy="144000"/>
            </a:xfrm>
            <a:prstGeom prst="ellipse">
              <a:avLst/>
            </a:prstGeom>
            <a:solidFill>
              <a:srgbClr val="333399">
                <a:lumMod val="60000"/>
                <a:lumOff val="40000"/>
              </a:srgb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23" name="Ellipse 122">
              <a:extLst>
                <a:ext uri="{FF2B5EF4-FFF2-40B4-BE49-F238E27FC236}">
                  <a16:creationId xmlns:a16="http://schemas.microsoft.com/office/drawing/2014/main" id="{187E11F7-BD3F-455A-9D83-744E960D08A9}"/>
                </a:ext>
              </a:extLst>
            </p:cNvPr>
            <p:cNvSpPr/>
            <p:nvPr/>
          </p:nvSpPr>
          <p:spPr bwMode="auto">
            <a:xfrm rot="16556218">
              <a:off x="5443174" y="5347380"/>
              <a:ext cx="144000" cy="144000"/>
            </a:xfrm>
            <a:prstGeom prst="ellipse">
              <a:avLst/>
            </a:prstGeom>
            <a:solidFill>
              <a:srgbClr val="333399">
                <a:lumMod val="60000"/>
                <a:lumOff val="40000"/>
              </a:srgb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24" name="Ellipse 123">
              <a:extLst>
                <a:ext uri="{FF2B5EF4-FFF2-40B4-BE49-F238E27FC236}">
                  <a16:creationId xmlns:a16="http://schemas.microsoft.com/office/drawing/2014/main" id="{A146D3BE-816F-4C63-B69F-ECC07B91FAA6}"/>
                </a:ext>
              </a:extLst>
            </p:cNvPr>
            <p:cNvSpPr/>
            <p:nvPr/>
          </p:nvSpPr>
          <p:spPr bwMode="auto">
            <a:xfrm rot="16556218">
              <a:off x="4943456" y="4703600"/>
              <a:ext cx="144000" cy="144000"/>
            </a:xfrm>
            <a:prstGeom prst="ellipse">
              <a:avLst/>
            </a:prstGeom>
            <a:solidFill>
              <a:srgbClr val="333399">
                <a:lumMod val="60000"/>
                <a:lumOff val="40000"/>
              </a:srgb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25" name="Ellipse 124">
              <a:extLst>
                <a:ext uri="{FF2B5EF4-FFF2-40B4-BE49-F238E27FC236}">
                  <a16:creationId xmlns:a16="http://schemas.microsoft.com/office/drawing/2014/main" id="{25020314-5278-4CE8-9E01-6E5355D637F3}"/>
                </a:ext>
              </a:extLst>
            </p:cNvPr>
            <p:cNvSpPr/>
            <p:nvPr/>
          </p:nvSpPr>
          <p:spPr bwMode="auto">
            <a:xfrm rot="16556218">
              <a:off x="5339516" y="4728736"/>
              <a:ext cx="144000" cy="144000"/>
            </a:xfrm>
            <a:prstGeom prst="ellipse">
              <a:avLst/>
            </a:prstGeom>
            <a:solidFill>
              <a:srgbClr val="333399">
                <a:lumMod val="60000"/>
                <a:lumOff val="40000"/>
              </a:srgb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26" name="Ellipse 125">
              <a:extLst>
                <a:ext uri="{FF2B5EF4-FFF2-40B4-BE49-F238E27FC236}">
                  <a16:creationId xmlns:a16="http://schemas.microsoft.com/office/drawing/2014/main" id="{534CA70A-03DC-4969-B21E-7C08F335BD80}"/>
                </a:ext>
              </a:extLst>
            </p:cNvPr>
            <p:cNvSpPr/>
            <p:nvPr/>
          </p:nvSpPr>
          <p:spPr bwMode="auto">
            <a:xfrm rot="1401230">
              <a:off x="5314723" y="5516865"/>
              <a:ext cx="144000" cy="144000"/>
            </a:xfrm>
            <a:prstGeom prst="ellipse">
              <a:avLst/>
            </a:prstGeom>
            <a:solidFill>
              <a:srgbClr val="333399">
                <a:lumMod val="60000"/>
                <a:lumOff val="40000"/>
              </a:srgb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27" name="Ellipse 126">
              <a:extLst>
                <a:ext uri="{FF2B5EF4-FFF2-40B4-BE49-F238E27FC236}">
                  <a16:creationId xmlns:a16="http://schemas.microsoft.com/office/drawing/2014/main" id="{4AB4FDDB-4D72-45EF-BBD9-4792268A8AB2}"/>
                </a:ext>
              </a:extLst>
            </p:cNvPr>
            <p:cNvSpPr/>
            <p:nvPr/>
          </p:nvSpPr>
          <p:spPr bwMode="auto">
            <a:xfrm rot="1401230">
              <a:off x="5710783" y="5290241"/>
              <a:ext cx="144000" cy="144000"/>
            </a:xfrm>
            <a:prstGeom prst="ellipse">
              <a:avLst/>
            </a:prstGeom>
            <a:solidFill>
              <a:srgbClr val="333399">
                <a:lumMod val="60000"/>
                <a:lumOff val="40000"/>
              </a:srgb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28" name="Ellipse 127">
              <a:extLst>
                <a:ext uri="{FF2B5EF4-FFF2-40B4-BE49-F238E27FC236}">
                  <a16:creationId xmlns:a16="http://schemas.microsoft.com/office/drawing/2014/main" id="{44034E12-6C24-49E9-B624-9DEFC84C8A30}"/>
                </a:ext>
              </a:extLst>
            </p:cNvPr>
            <p:cNvSpPr/>
            <p:nvPr/>
          </p:nvSpPr>
          <p:spPr bwMode="auto">
            <a:xfrm rot="19091771">
              <a:off x="5157677" y="4911519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29" name="Ellipse 128">
              <a:extLst>
                <a:ext uri="{FF2B5EF4-FFF2-40B4-BE49-F238E27FC236}">
                  <a16:creationId xmlns:a16="http://schemas.microsoft.com/office/drawing/2014/main" id="{FD00D1A5-E368-4A5A-8CC5-9B1BEF28E525}"/>
                </a:ext>
              </a:extLst>
            </p:cNvPr>
            <p:cNvSpPr/>
            <p:nvPr/>
          </p:nvSpPr>
          <p:spPr bwMode="auto">
            <a:xfrm rot="19091771">
              <a:off x="5877773" y="5741313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30" name="Ellipse 129">
              <a:extLst>
                <a:ext uri="{FF2B5EF4-FFF2-40B4-BE49-F238E27FC236}">
                  <a16:creationId xmlns:a16="http://schemas.microsoft.com/office/drawing/2014/main" id="{25CAA27C-9D1C-4222-954B-7862A1E1762B}"/>
                </a:ext>
              </a:extLst>
            </p:cNvPr>
            <p:cNvSpPr/>
            <p:nvPr/>
          </p:nvSpPr>
          <p:spPr bwMode="auto">
            <a:xfrm rot="3936783">
              <a:off x="5526101" y="4713746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31" name="Ellipse 130">
              <a:extLst>
                <a:ext uri="{FF2B5EF4-FFF2-40B4-BE49-F238E27FC236}">
                  <a16:creationId xmlns:a16="http://schemas.microsoft.com/office/drawing/2014/main" id="{FD7290D2-1D8B-4B5E-898B-E827F15CB975}"/>
                </a:ext>
              </a:extLst>
            </p:cNvPr>
            <p:cNvSpPr/>
            <p:nvPr/>
          </p:nvSpPr>
          <p:spPr bwMode="auto">
            <a:xfrm rot="7305448">
              <a:off x="5248256" y="5795300"/>
              <a:ext cx="144000" cy="144000"/>
            </a:xfrm>
            <a:prstGeom prst="ellipse">
              <a:avLst/>
            </a:prstGeom>
            <a:solidFill>
              <a:srgbClr val="333399">
                <a:lumMod val="60000"/>
                <a:lumOff val="40000"/>
              </a:srgb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32" name="Ellipse 131">
              <a:extLst>
                <a:ext uri="{FF2B5EF4-FFF2-40B4-BE49-F238E27FC236}">
                  <a16:creationId xmlns:a16="http://schemas.microsoft.com/office/drawing/2014/main" id="{AF8DB48E-5B75-4ED7-B35A-42E3733A77AC}"/>
                </a:ext>
              </a:extLst>
            </p:cNvPr>
            <p:cNvSpPr/>
            <p:nvPr/>
          </p:nvSpPr>
          <p:spPr bwMode="auto">
            <a:xfrm rot="7305448">
              <a:off x="5644316" y="4891282"/>
              <a:ext cx="144000" cy="144000"/>
            </a:xfrm>
            <a:prstGeom prst="ellipse">
              <a:avLst/>
            </a:prstGeom>
            <a:solidFill>
              <a:srgbClr val="333399">
                <a:lumMod val="60000"/>
                <a:lumOff val="40000"/>
              </a:srgb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grpSp>
        <p:nvGrpSpPr>
          <p:cNvPr id="133" name="Groupe 132">
            <a:extLst>
              <a:ext uri="{FF2B5EF4-FFF2-40B4-BE49-F238E27FC236}">
                <a16:creationId xmlns:a16="http://schemas.microsoft.com/office/drawing/2014/main" id="{30728E4B-96A2-4A7E-B390-8737A1542277}"/>
              </a:ext>
            </a:extLst>
          </p:cNvPr>
          <p:cNvGrpSpPr/>
          <p:nvPr/>
        </p:nvGrpSpPr>
        <p:grpSpPr>
          <a:xfrm rot="3599910">
            <a:off x="3988172" y="1340627"/>
            <a:ext cx="1136077" cy="1104234"/>
            <a:chOff x="4572000" y="4437112"/>
            <a:chExt cx="1800200" cy="1728192"/>
          </a:xfrm>
        </p:grpSpPr>
        <p:sp>
          <p:nvSpPr>
            <p:cNvPr id="134" name="Ellipse 133">
              <a:extLst>
                <a:ext uri="{FF2B5EF4-FFF2-40B4-BE49-F238E27FC236}">
                  <a16:creationId xmlns:a16="http://schemas.microsoft.com/office/drawing/2014/main" id="{B0FC99C2-40B2-4651-8D01-56C1F96E5B20}"/>
                </a:ext>
              </a:extLst>
            </p:cNvPr>
            <p:cNvSpPr/>
            <p:nvPr/>
          </p:nvSpPr>
          <p:spPr bwMode="auto">
            <a:xfrm>
              <a:off x="4572000" y="4437112"/>
              <a:ext cx="1800200" cy="1728192"/>
            </a:xfrm>
            <a:prstGeom prst="ellipse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35" name="Ellipse 134">
              <a:extLst>
                <a:ext uri="{FF2B5EF4-FFF2-40B4-BE49-F238E27FC236}">
                  <a16:creationId xmlns:a16="http://schemas.microsoft.com/office/drawing/2014/main" id="{B61E61EB-7E08-4780-BD82-D577F47AE366}"/>
                </a:ext>
              </a:extLst>
            </p:cNvPr>
            <p:cNvSpPr/>
            <p:nvPr/>
          </p:nvSpPr>
          <p:spPr bwMode="auto">
            <a:xfrm rot="13187553">
              <a:off x="5000923" y="5042580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36" name="Ellipse 135">
              <a:extLst>
                <a:ext uri="{FF2B5EF4-FFF2-40B4-BE49-F238E27FC236}">
                  <a16:creationId xmlns:a16="http://schemas.microsoft.com/office/drawing/2014/main" id="{F9730616-7A3E-4D52-871F-5DDF98025082}"/>
                </a:ext>
              </a:extLst>
            </p:cNvPr>
            <p:cNvSpPr/>
            <p:nvPr/>
          </p:nvSpPr>
          <p:spPr bwMode="auto">
            <a:xfrm rot="13187553">
              <a:off x="5944240" y="5462878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37" name="Ellipse 136">
              <a:extLst>
                <a:ext uri="{FF2B5EF4-FFF2-40B4-BE49-F238E27FC236}">
                  <a16:creationId xmlns:a16="http://schemas.microsoft.com/office/drawing/2014/main" id="{DB06551E-9BAA-4762-A9F0-B3D1115AA632}"/>
                </a:ext>
              </a:extLst>
            </p:cNvPr>
            <p:cNvSpPr/>
            <p:nvPr/>
          </p:nvSpPr>
          <p:spPr bwMode="auto">
            <a:xfrm rot="13187553">
              <a:off x="4961444" y="5690652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38" name="Ellipse 137">
              <a:extLst>
                <a:ext uri="{FF2B5EF4-FFF2-40B4-BE49-F238E27FC236}">
                  <a16:creationId xmlns:a16="http://schemas.microsoft.com/office/drawing/2014/main" id="{E6EAEB8C-273D-42BC-B5C6-8262833DF51E}"/>
                </a:ext>
              </a:extLst>
            </p:cNvPr>
            <p:cNvSpPr/>
            <p:nvPr/>
          </p:nvSpPr>
          <p:spPr bwMode="auto">
            <a:xfrm rot="13187553">
              <a:off x="5465516" y="5714855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39" name="Ellipse 138">
              <a:extLst>
                <a:ext uri="{FF2B5EF4-FFF2-40B4-BE49-F238E27FC236}">
                  <a16:creationId xmlns:a16="http://schemas.microsoft.com/office/drawing/2014/main" id="{B1C8CC50-73C0-4BE2-89FE-BFD8C55E0645}"/>
                </a:ext>
              </a:extLst>
            </p:cNvPr>
            <p:cNvSpPr/>
            <p:nvPr/>
          </p:nvSpPr>
          <p:spPr bwMode="auto">
            <a:xfrm rot="19632565">
              <a:off x="5592568" y="5112705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40" name="Ellipse 139">
              <a:extLst>
                <a:ext uri="{FF2B5EF4-FFF2-40B4-BE49-F238E27FC236}">
                  <a16:creationId xmlns:a16="http://schemas.microsoft.com/office/drawing/2014/main" id="{1DE347ED-B8F4-44A7-B79C-3F6D07BB97EE}"/>
                </a:ext>
              </a:extLst>
            </p:cNvPr>
            <p:cNvSpPr/>
            <p:nvPr/>
          </p:nvSpPr>
          <p:spPr bwMode="auto">
            <a:xfrm rot="19632565">
              <a:off x="5988628" y="5137841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41" name="Ellipse 140">
              <a:extLst>
                <a:ext uri="{FF2B5EF4-FFF2-40B4-BE49-F238E27FC236}">
                  <a16:creationId xmlns:a16="http://schemas.microsoft.com/office/drawing/2014/main" id="{2F48C270-82AB-4FB4-8CAA-6EEE8E0BF2AD}"/>
                </a:ext>
              </a:extLst>
            </p:cNvPr>
            <p:cNvSpPr/>
            <p:nvPr/>
          </p:nvSpPr>
          <p:spPr bwMode="auto">
            <a:xfrm rot="16556218">
              <a:off x="4723078" y="5446740"/>
              <a:ext cx="144000" cy="144000"/>
            </a:xfrm>
            <a:prstGeom prst="ellipse">
              <a:avLst/>
            </a:prstGeom>
            <a:solidFill>
              <a:srgbClr val="333399">
                <a:lumMod val="60000"/>
                <a:lumOff val="40000"/>
              </a:srgb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42" name="Ellipse 141">
              <a:extLst>
                <a:ext uri="{FF2B5EF4-FFF2-40B4-BE49-F238E27FC236}">
                  <a16:creationId xmlns:a16="http://schemas.microsoft.com/office/drawing/2014/main" id="{3180CECB-20F5-4885-BB58-17217D019505}"/>
                </a:ext>
              </a:extLst>
            </p:cNvPr>
            <p:cNvSpPr/>
            <p:nvPr/>
          </p:nvSpPr>
          <p:spPr bwMode="auto">
            <a:xfrm rot="16556218">
              <a:off x="5443174" y="5347380"/>
              <a:ext cx="144000" cy="144000"/>
            </a:xfrm>
            <a:prstGeom prst="ellipse">
              <a:avLst/>
            </a:prstGeom>
            <a:solidFill>
              <a:srgbClr val="333399">
                <a:lumMod val="60000"/>
                <a:lumOff val="40000"/>
              </a:srgb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43" name="Ellipse 142">
              <a:extLst>
                <a:ext uri="{FF2B5EF4-FFF2-40B4-BE49-F238E27FC236}">
                  <a16:creationId xmlns:a16="http://schemas.microsoft.com/office/drawing/2014/main" id="{7ADDBAA5-8E0F-42A9-8FD7-525D17975A3A}"/>
                </a:ext>
              </a:extLst>
            </p:cNvPr>
            <p:cNvSpPr/>
            <p:nvPr/>
          </p:nvSpPr>
          <p:spPr bwMode="auto">
            <a:xfrm rot="16556218">
              <a:off x="4943456" y="4703600"/>
              <a:ext cx="144000" cy="144000"/>
            </a:xfrm>
            <a:prstGeom prst="ellipse">
              <a:avLst/>
            </a:prstGeom>
            <a:solidFill>
              <a:srgbClr val="333399">
                <a:lumMod val="60000"/>
                <a:lumOff val="40000"/>
              </a:srgb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44" name="Ellipse 143">
              <a:extLst>
                <a:ext uri="{FF2B5EF4-FFF2-40B4-BE49-F238E27FC236}">
                  <a16:creationId xmlns:a16="http://schemas.microsoft.com/office/drawing/2014/main" id="{951A5395-8C01-4F07-9B7D-71DF5263C497}"/>
                </a:ext>
              </a:extLst>
            </p:cNvPr>
            <p:cNvSpPr/>
            <p:nvPr/>
          </p:nvSpPr>
          <p:spPr bwMode="auto">
            <a:xfrm rot="16556218">
              <a:off x="5339516" y="4728736"/>
              <a:ext cx="144000" cy="144000"/>
            </a:xfrm>
            <a:prstGeom prst="ellipse">
              <a:avLst/>
            </a:prstGeom>
            <a:solidFill>
              <a:srgbClr val="333399">
                <a:lumMod val="60000"/>
                <a:lumOff val="40000"/>
              </a:srgb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45" name="Ellipse 144">
              <a:extLst>
                <a:ext uri="{FF2B5EF4-FFF2-40B4-BE49-F238E27FC236}">
                  <a16:creationId xmlns:a16="http://schemas.microsoft.com/office/drawing/2014/main" id="{04032643-B096-446C-BEF8-474696BD0CAD}"/>
                </a:ext>
              </a:extLst>
            </p:cNvPr>
            <p:cNvSpPr/>
            <p:nvPr/>
          </p:nvSpPr>
          <p:spPr bwMode="auto">
            <a:xfrm rot="1401230">
              <a:off x="5314723" y="5516865"/>
              <a:ext cx="144000" cy="144000"/>
            </a:xfrm>
            <a:prstGeom prst="ellipse">
              <a:avLst/>
            </a:prstGeom>
            <a:solidFill>
              <a:srgbClr val="333399">
                <a:lumMod val="60000"/>
                <a:lumOff val="40000"/>
              </a:srgb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46" name="Ellipse 145">
              <a:extLst>
                <a:ext uri="{FF2B5EF4-FFF2-40B4-BE49-F238E27FC236}">
                  <a16:creationId xmlns:a16="http://schemas.microsoft.com/office/drawing/2014/main" id="{7E6F7100-20C4-4EDF-9894-2CB0D6F11B41}"/>
                </a:ext>
              </a:extLst>
            </p:cNvPr>
            <p:cNvSpPr/>
            <p:nvPr/>
          </p:nvSpPr>
          <p:spPr bwMode="auto">
            <a:xfrm rot="1401230">
              <a:off x="5710783" y="5290241"/>
              <a:ext cx="144000" cy="144000"/>
            </a:xfrm>
            <a:prstGeom prst="ellipse">
              <a:avLst/>
            </a:prstGeom>
            <a:solidFill>
              <a:srgbClr val="333399">
                <a:lumMod val="60000"/>
                <a:lumOff val="40000"/>
              </a:srgb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47" name="Ellipse 146">
              <a:extLst>
                <a:ext uri="{FF2B5EF4-FFF2-40B4-BE49-F238E27FC236}">
                  <a16:creationId xmlns:a16="http://schemas.microsoft.com/office/drawing/2014/main" id="{980907C5-B444-4522-AABA-448C911A89ED}"/>
                </a:ext>
              </a:extLst>
            </p:cNvPr>
            <p:cNvSpPr/>
            <p:nvPr/>
          </p:nvSpPr>
          <p:spPr bwMode="auto">
            <a:xfrm rot="19091771">
              <a:off x="5157677" y="4911519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48" name="Ellipse 147">
              <a:extLst>
                <a:ext uri="{FF2B5EF4-FFF2-40B4-BE49-F238E27FC236}">
                  <a16:creationId xmlns:a16="http://schemas.microsoft.com/office/drawing/2014/main" id="{59A25B80-FAEE-4DF7-BEC7-2208ED9E9264}"/>
                </a:ext>
              </a:extLst>
            </p:cNvPr>
            <p:cNvSpPr/>
            <p:nvPr/>
          </p:nvSpPr>
          <p:spPr bwMode="auto">
            <a:xfrm rot="19091771">
              <a:off x="5877773" y="5741313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49" name="Ellipse 148">
              <a:extLst>
                <a:ext uri="{FF2B5EF4-FFF2-40B4-BE49-F238E27FC236}">
                  <a16:creationId xmlns:a16="http://schemas.microsoft.com/office/drawing/2014/main" id="{51BCC6CA-A76A-4E8B-B81C-F43F99688145}"/>
                </a:ext>
              </a:extLst>
            </p:cNvPr>
            <p:cNvSpPr/>
            <p:nvPr/>
          </p:nvSpPr>
          <p:spPr bwMode="auto">
            <a:xfrm rot="3936783">
              <a:off x="5526101" y="4713746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50" name="Ellipse 149">
              <a:extLst>
                <a:ext uri="{FF2B5EF4-FFF2-40B4-BE49-F238E27FC236}">
                  <a16:creationId xmlns:a16="http://schemas.microsoft.com/office/drawing/2014/main" id="{BA40C2DA-5662-4D15-B0D0-8B85C4E4C282}"/>
                </a:ext>
              </a:extLst>
            </p:cNvPr>
            <p:cNvSpPr/>
            <p:nvPr/>
          </p:nvSpPr>
          <p:spPr bwMode="auto">
            <a:xfrm rot="7305448">
              <a:off x="5248256" y="5795300"/>
              <a:ext cx="144000" cy="144000"/>
            </a:xfrm>
            <a:prstGeom prst="ellipse">
              <a:avLst/>
            </a:prstGeom>
            <a:solidFill>
              <a:srgbClr val="333399">
                <a:lumMod val="60000"/>
                <a:lumOff val="40000"/>
              </a:srgb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51" name="Ellipse 150">
              <a:extLst>
                <a:ext uri="{FF2B5EF4-FFF2-40B4-BE49-F238E27FC236}">
                  <a16:creationId xmlns:a16="http://schemas.microsoft.com/office/drawing/2014/main" id="{83772D88-B803-4E79-9C3A-72922DACC76C}"/>
                </a:ext>
              </a:extLst>
            </p:cNvPr>
            <p:cNvSpPr/>
            <p:nvPr/>
          </p:nvSpPr>
          <p:spPr bwMode="auto">
            <a:xfrm rot="7305448">
              <a:off x="5644316" y="4891282"/>
              <a:ext cx="144000" cy="144000"/>
            </a:xfrm>
            <a:prstGeom prst="ellipse">
              <a:avLst/>
            </a:prstGeom>
            <a:solidFill>
              <a:srgbClr val="333399">
                <a:lumMod val="60000"/>
                <a:lumOff val="40000"/>
              </a:srgb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grpSp>
        <p:nvGrpSpPr>
          <p:cNvPr id="152" name="Groupe 151">
            <a:extLst>
              <a:ext uri="{FF2B5EF4-FFF2-40B4-BE49-F238E27FC236}">
                <a16:creationId xmlns:a16="http://schemas.microsoft.com/office/drawing/2014/main" id="{926DEA95-38F5-4C09-B73C-ACA923E782A3}"/>
              </a:ext>
            </a:extLst>
          </p:cNvPr>
          <p:cNvGrpSpPr/>
          <p:nvPr/>
        </p:nvGrpSpPr>
        <p:grpSpPr>
          <a:xfrm>
            <a:off x="467544" y="1970997"/>
            <a:ext cx="1150243" cy="1090634"/>
            <a:chOff x="1691680" y="4365104"/>
            <a:chExt cx="1800200" cy="1728192"/>
          </a:xfrm>
        </p:grpSpPr>
        <p:sp>
          <p:nvSpPr>
            <p:cNvPr id="153" name="Ellipse 152">
              <a:extLst>
                <a:ext uri="{FF2B5EF4-FFF2-40B4-BE49-F238E27FC236}">
                  <a16:creationId xmlns:a16="http://schemas.microsoft.com/office/drawing/2014/main" id="{8B553532-E0F3-4FED-A25B-72773A8F277E}"/>
                </a:ext>
              </a:extLst>
            </p:cNvPr>
            <p:cNvSpPr/>
            <p:nvPr/>
          </p:nvSpPr>
          <p:spPr bwMode="auto">
            <a:xfrm>
              <a:off x="1691680" y="4365104"/>
              <a:ext cx="1800200" cy="1728192"/>
            </a:xfrm>
            <a:prstGeom prst="ellipse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54" name="Ellipse 153">
              <a:extLst>
                <a:ext uri="{FF2B5EF4-FFF2-40B4-BE49-F238E27FC236}">
                  <a16:creationId xmlns:a16="http://schemas.microsoft.com/office/drawing/2014/main" id="{81F59356-D3A4-4512-9D16-2F2EAB485F5E}"/>
                </a:ext>
              </a:extLst>
            </p:cNvPr>
            <p:cNvSpPr/>
            <p:nvPr/>
          </p:nvSpPr>
          <p:spPr bwMode="auto">
            <a:xfrm>
              <a:off x="2051720" y="4725144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55" name="Ellipse 154">
              <a:extLst>
                <a:ext uri="{FF2B5EF4-FFF2-40B4-BE49-F238E27FC236}">
                  <a16:creationId xmlns:a16="http://schemas.microsoft.com/office/drawing/2014/main" id="{7D8D285F-E7E6-4017-8BA0-AE066A356338}"/>
                </a:ext>
              </a:extLst>
            </p:cNvPr>
            <p:cNvSpPr/>
            <p:nvPr/>
          </p:nvSpPr>
          <p:spPr bwMode="auto">
            <a:xfrm>
              <a:off x="2771816" y="4877544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56" name="Ellipse 155">
              <a:extLst>
                <a:ext uri="{FF2B5EF4-FFF2-40B4-BE49-F238E27FC236}">
                  <a16:creationId xmlns:a16="http://schemas.microsoft.com/office/drawing/2014/main" id="{9A3683D3-6CCE-4290-896B-DC6EF69D4F09}"/>
                </a:ext>
              </a:extLst>
            </p:cNvPr>
            <p:cNvSpPr/>
            <p:nvPr/>
          </p:nvSpPr>
          <p:spPr bwMode="auto">
            <a:xfrm>
              <a:off x="2267744" y="5157208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57" name="Ellipse 156">
              <a:extLst>
                <a:ext uri="{FF2B5EF4-FFF2-40B4-BE49-F238E27FC236}">
                  <a16:creationId xmlns:a16="http://schemas.microsoft.com/office/drawing/2014/main" id="{262924E2-9748-4E28-A9A1-DB72126D6302}"/>
                </a:ext>
              </a:extLst>
            </p:cNvPr>
            <p:cNvSpPr/>
            <p:nvPr/>
          </p:nvSpPr>
          <p:spPr bwMode="auto">
            <a:xfrm>
              <a:off x="2771816" y="5181411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58" name="Ellipse 157">
              <a:extLst>
                <a:ext uri="{FF2B5EF4-FFF2-40B4-BE49-F238E27FC236}">
                  <a16:creationId xmlns:a16="http://schemas.microsoft.com/office/drawing/2014/main" id="{145EB3DC-5D12-430A-A13F-E249D6B1D2A2}"/>
                </a:ext>
              </a:extLst>
            </p:cNvPr>
            <p:cNvSpPr/>
            <p:nvPr/>
          </p:nvSpPr>
          <p:spPr bwMode="auto">
            <a:xfrm rot="6445012">
              <a:off x="2420144" y="4527371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59" name="Ellipse 158">
              <a:extLst>
                <a:ext uri="{FF2B5EF4-FFF2-40B4-BE49-F238E27FC236}">
                  <a16:creationId xmlns:a16="http://schemas.microsoft.com/office/drawing/2014/main" id="{57E14889-484C-452D-AC7C-A783EC47ED59}"/>
                </a:ext>
              </a:extLst>
            </p:cNvPr>
            <p:cNvSpPr/>
            <p:nvPr/>
          </p:nvSpPr>
          <p:spPr bwMode="auto">
            <a:xfrm rot="6445012">
              <a:off x="2816204" y="4552507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60" name="Ellipse 159">
              <a:extLst>
                <a:ext uri="{FF2B5EF4-FFF2-40B4-BE49-F238E27FC236}">
                  <a16:creationId xmlns:a16="http://schemas.microsoft.com/office/drawing/2014/main" id="{FA4F24B9-F0FD-49B4-9A18-4E02D2AA206D}"/>
                </a:ext>
              </a:extLst>
            </p:cNvPr>
            <p:cNvSpPr/>
            <p:nvPr/>
          </p:nvSpPr>
          <p:spPr bwMode="auto">
            <a:xfrm rot="3368665">
              <a:off x="1773875" y="5129304"/>
              <a:ext cx="144000" cy="144000"/>
            </a:xfrm>
            <a:prstGeom prst="ellipse">
              <a:avLst/>
            </a:prstGeom>
            <a:solidFill>
              <a:srgbClr val="333399">
                <a:lumMod val="60000"/>
                <a:lumOff val="40000"/>
              </a:srgb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61" name="Ellipse 160">
              <a:extLst>
                <a:ext uri="{FF2B5EF4-FFF2-40B4-BE49-F238E27FC236}">
                  <a16:creationId xmlns:a16="http://schemas.microsoft.com/office/drawing/2014/main" id="{F6B4282F-48F8-4056-908B-3C7FC85D8778}"/>
                </a:ext>
              </a:extLst>
            </p:cNvPr>
            <p:cNvSpPr/>
            <p:nvPr/>
          </p:nvSpPr>
          <p:spPr bwMode="auto">
            <a:xfrm rot="3368665">
              <a:off x="2493971" y="5029944"/>
              <a:ext cx="144000" cy="144000"/>
            </a:xfrm>
            <a:prstGeom prst="ellipse">
              <a:avLst/>
            </a:prstGeom>
            <a:solidFill>
              <a:srgbClr val="333399">
                <a:lumMod val="60000"/>
                <a:lumOff val="40000"/>
              </a:srgb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62" name="Ellipse 161">
              <a:extLst>
                <a:ext uri="{FF2B5EF4-FFF2-40B4-BE49-F238E27FC236}">
                  <a16:creationId xmlns:a16="http://schemas.microsoft.com/office/drawing/2014/main" id="{489526F5-AF47-4F02-B435-DC6A68B6F232}"/>
                </a:ext>
              </a:extLst>
            </p:cNvPr>
            <p:cNvSpPr/>
            <p:nvPr/>
          </p:nvSpPr>
          <p:spPr bwMode="auto">
            <a:xfrm rot="3368665">
              <a:off x="1989899" y="5309608"/>
              <a:ext cx="144000" cy="144000"/>
            </a:xfrm>
            <a:prstGeom prst="ellipse">
              <a:avLst/>
            </a:prstGeom>
            <a:solidFill>
              <a:srgbClr val="333399">
                <a:lumMod val="60000"/>
                <a:lumOff val="40000"/>
              </a:srgb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63" name="Ellipse 162">
              <a:extLst>
                <a:ext uri="{FF2B5EF4-FFF2-40B4-BE49-F238E27FC236}">
                  <a16:creationId xmlns:a16="http://schemas.microsoft.com/office/drawing/2014/main" id="{560B9487-9A1C-4449-89B2-F3B46F03E16F}"/>
                </a:ext>
              </a:extLst>
            </p:cNvPr>
            <p:cNvSpPr/>
            <p:nvPr/>
          </p:nvSpPr>
          <p:spPr bwMode="auto">
            <a:xfrm rot="3368665">
              <a:off x="2385959" y="5334744"/>
              <a:ext cx="144000" cy="144000"/>
            </a:xfrm>
            <a:prstGeom prst="ellipse">
              <a:avLst/>
            </a:prstGeom>
            <a:solidFill>
              <a:srgbClr val="333399">
                <a:lumMod val="60000"/>
                <a:lumOff val="40000"/>
              </a:srgb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64" name="Ellipse 163">
              <a:extLst>
                <a:ext uri="{FF2B5EF4-FFF2-40B4-BE49-F238E27FC236}">
                  <a16:creationId xmlns:a16="http://schemas.microsoft.com/office/drawing/2014/main" id="{D0724E84-4080-4867-B118-CF9BCB1CEFA9}"/>
                </a:ext>
              </a:extLst>
            </p:cNvPr>
            <p:cNvSpPr/>
            <p:nvPr/>
          </p:nvSpPr>
          <p:spPr bwMode="auto">
            <a:xfrm rot="9813677">
              <a:off x="2142299" y="4931531"/>
              <a:ext cx="144000" cy="144000"/>
            </a:xfrm>
            <a:prstGeom prst="ellipse">
              <a:avLst/>
            </a:prstGeom>
            <a:solidFill>
              <a:srgbClr val="333399">
                <a:lumMod val="60000"/>
                <a:lumOff val="40000"/>
              </a:srgb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65" name="Ellipse 164">
              <a:extLst>
                <a:ext uri="{FF2B5EF4-FFF2-40B4-BE49-F238E27FC236}">
                  <a16:creationId xmlns:a16="http://schemas.microsoft.com/office/drawing/2014/main" id="{86C6F623-A76F-482C-8806-76CF72CF21B9}"/>
                </a:ext>
              </a:extLst>
            </p:cNvPr>
            <p:cNvSpPr/>
            <p:nvPr/>
          </p:nvSpPr>
          <p:spPr bwMode="auto">
            <a:xfrm rot="9813677">
              <a:off x="2538359" y="4704907"/>
              <a:ext cx="144000" cy="144000"/>
            </a:xfrm>
            <a:prstGeom prst="ellipse">
              <a:avLst/>
            </a:prstGeom>
            <a:solidFill>
              <a:srgbClr val="333399">
                <a:lumMod val="60000"/>
                <a:lumOff val="40000"/>
              </a:srgb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66" name="Ellipse 165">
              <a:extLst>
                <a:ext uri="{FF2B5EF4-FFF2-40B4-BE49-F238E27FC236}">
                  <a16:creationId xmlns:a16="http://schemas.microsoft.com/office/drawing/2014/main" id="{4CA1681B-6311-462D-A71B-702D3199A15D}"/>
                </a:ext>
              </a:extLst>
            </p:cNvPr>
            <p:cNvSpPr/>
            <p:nvPr/>
          </p:nvSpPr>
          <p:spPr bwMode="auto">
            <a:xfrm rot="5904218">
              <a:off x="2204120" y="5517527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67" name="Ellipse 166">
              <a:extLst>
                <a:ext uri="{FF2B5EF4-FFF2-40B4-BE49-F238E27FC236}">
                  <a16:creationId xmlns:a16="http://schemas.microsoft.com/office/drawing/2014/main" id="{B114243B-FA9D-4ED3-8D79-0C120DB6B692}"/>
                </a:ext>
              </a:extLst>
            </p:cNvPr>
            <p:cNvSpPr/>
            <p:nvPr/>
          </p:nvSpPr>
          <p:spPr bwMode="auto">
            <a:xfrm rot="5904218">
              <a:off x="2924216" y="5669927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68" name="Ellipse 167">
              <a:extLst>
                <a:ext uri="{FF2B5EF4-FFF2-40B4-BE49-F238E27FC236}">
                  <a16:creationId xmlns:a16="http://schemas.microsoft.com/office/drawing/2014/main" id="{BA816A69-D3C5-4DCD-929D-50C077904F93}"/>
                </a:ext>
              </a:extLst>
            </p:cNvPr>
            <p:cNvSpPr/>
            <p:nvPr/>
          </p:nvSpPr>
          <p:spPr bwMode="auto">
            <a:xfrm rot="12349230">
              <a:off x="2572544" y="5319754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69" name="Ellipse 168">
              <a:extLst>
                <a:ext uri="{FF2B5EF4-FFF2-40B4-BE49-F238E27FC236}">
                  <a16:creationId xmlns:a16="http://schemas.microsoft.com/office/drawing/2014/main" id="{D5CBB693-E3A5-4E65-9EF0-A632DB91756E}"/>
                </a:ext>
              </a:extLst>
            </p:cNvPr>
            <p:cNvSpPr/>
            <p:nvPr/>
          </p:nvSpPr>
          <p:spPr bwMode="auto">
            <a:xfrm rot="15717895">
              <a:off x="2294699" y="5723914"/>
              <a:ext cx="144000" cy="144000"/>
            </a:xfrm>
            <a:prstGeom prst="ellipse">
              <a:avLst/>
            </a:prstGeom>
            <a:solidFill>
              <a:srgbClr val="333399">
                <a:lumMod val="60000"/>
                <a:lumOff val="40000"/>
              </a:srgb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70" name="Ellipse 169">
              <a:extLst>
                <a:ext uri="{FF2B5EF4-FFF2-40B4-BE49-F238E27FC236}">
                  <a16:creationId xmlns:a16="http://schemas.microsoft.com/office/drawing/2014/main" id="{36E32C3C-A218-44F5-BC13-25D1218B8B8C}"/>
                </a:ext>
              </a:extLst>
            </p:cNvPr>
            <p:cNvSpPr/>
            <p:nvPr/>
          </p:nvSpPr>
          <p:spPr bwMode="auto">
            <a:xfrm rot="15717895">
              <a:off x="2690759" y="5497290"/>
              <a:ext cx="144000" cy="144000"/>
            </a:xfrm>
            <a:prstGeom prst="ellipse">
              <a:avLst/>
            </a:prstGeom>
            <a:solidFill>
              <a:srgbClr val="333399">
                <a:lumMod val="60000"/>
                <a:lumOff val="40000"/>
              </a:srgb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grpSp>
        <p:nvGrpSpPr>
          <p:cNvPr id="171" name="Groupe 170">
            <a:extLst>
              <a:ext uri="{FF2B5EF4-FFF2-40B4-BE49-F238E27FC236}">
                <a16:creationId xmlns:a16="http://schemas.microsoft.com/office/drawing/2014/main" id="{06A04AC5-5CAD-40ED-BE3C-6A295A90EC80}"/>
              </a:ext>
            </a:extLst>
          </p:cNvPr>
          <p:cNvGrpSpPr/>
          <p:nvPr/>
        </p:nvGrpSpPr>
        <p:grpSpPr>
          <a:xfrm rot="1051656">
            <a:off x="2947565" y="2091509"/>
            <a:ext cx="1150243" cy="1090634"/>
            <a:chOff x="4572000" y="4437112"/>
            <a:chExt cx="1800200" cy="1728192"/>
          </a:xfrm>
        </p:grpSpPr>
        <p:sp>
          <p:nvSpPr>
            <p:cNvPr id="172" name="Ellipse 171">
              <a:extLst>
                <a:ext uri="{FF2B5EF4-FFF2-40B4-BE49-F238E27FC236}">
                  <a16:creationId xmlns:a16="http://schemas.microsoft.com/office/drawing/2014/main" id="{C463008D-6C98-4C53-BF35-B9E5C7B2ECB2}"/>
                </a:ext>
              </a:extLst>
            </p:cNvPr>
            <p:cNvSpPr/>
            <p:nvPr/>
          </p:nvSpPr>
          <p:spPr bwMode="auto">
            <a:xfrm>
              <a:off x="4572000" y="4437112"/>
              <a:ext cx="1800200" cy="1728192"/>
            </a:xfrm>
            <a:prstGeom prst="ellipse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73" name="Ellipse 172">
              <a:extLst>
                <a:ext uri="{FF2B5EF4-FFF2-40B4-BE49-F238E27FC236}">
                  <a16:creationId xmlns:a16="http://schemas.microsoft.com/office/drawing/2014/main" id="{906506D2-C7ED-48D6-B517-9008DB000A9C}"/>
                </a:ext>
              </a:extLst>
            </p:cNvPr>
            <p:cNvSpPr/>
            <p:nvPr/>
          </p:nvSpPr>
          <p:spPr bwMode="auto">
            <a:xfrm rot="13187553">
              <a:off x="5000923" y="5042580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74" name="Ellipse 173">
              <a:extLst>
                <a:ext uri="{FF2B5EF4-FFF2-40B4-BE49-F238E27FC236}">
                  <a16:creationId xmlns:a16="http://schemas.microsoft.com/office/drawing/2014/main" id="{A686823D-0667-49AD-BA56-AA87BCA8DF56}"/>
                </a:ext>
              </a:extLst>
            </p:cNvPr>
            <p:cNvSpPr/>
            <p:nvPr/>
          </p:nvSpPr>
          <p:spPr bwMode="auto">
            <a:xfrm rot="13187553">
              <a:off x="5944240" y="5462878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75" name="Ellipse 174">
              <a:extLst>
                <a:ext uri="{FF2B5EF4-FFF2-40B4-BE49-F238E27FC236}">
                  <a16:creationId xmlns:a16="http://schemas.microsoft.com/office/drawing/2014/main" id="{94C7C82F-CBFF-452D-B2D3-12D2CEC99BC2}"/>
                </a:ext>
              </a:extLst>
            </p:cNvPr>
            <p:cNvSpPr/>
            <p:nvPr/>
          </p:nvSpPr>
          <p:spPr bwMode="auto">
            <a:xfrm rot="13187553">
              <a:off x="4961444" y="5690652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76" name="Ellipse 175">
              <a:extLst>
                <a:ext uri="{FF2B5EF4-FFF2-40B4-BE49-F238E27FC236}">
                  <a16:creationId xmlns:a16="http://schemas.microsoft.com/office/drawing/2014/main" id="{E2A07CC1-4BB7-45AF-BD9C-67F16F8536E7}"/>
                </a:ext>
              </a:extLst>
            </p:cNvPr>
            <p:cNvSpPr/>
            <p:nvPr/>
          </p:nvSpPr>
          <p:spPr bwMode="auto">
            <a:xfrm rot="13187553">
              <a:off x="5465516" y="5714855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77" name="Ellipse 176">
              <a:extLst>
                <a:ext uri="{FF2B5EF4-FFF2-40B4-BE49-F238E27FC236}">
                  <a16:creationId xmlns:a16="http://schemas.microsoft.com/office/drawing/2014/main" id="{879A4120-F150-4214-B53F-185EACAC3873}"/>
                </a:ext>
              </a:extLst>
            </p:cNvPr>
            <p:cNvSpPr/>
            <p:nvPr/>
          </p:nvSpPr>
          <p:spPr bwMode="auto">
            <a:xfrm rot="19632565">
              <a:off x="5592568" y="5112705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78" name="Ellipse 177">
              <a:extLst>
                <a:ext uri="{FF2B5EF4-FFF2-40B4-BE49-F238E27FC236}">
                  <a16:creationId xmlns:a16="http://schemas.microsoft.com/office/drawing/2014/main" id="{5966668F-D351-4168-AC33-88F79839176B}"/>
                </a:ext>
              </a:extLst>
            </p:cNvPr>
            <p:cNvSpPr/>
            <p:nvPr/>
          </p:nvSpPr>
          <p:spPr bwMode="auto">
            <a:xfrm rot="19632565">
              <a:off x="5988628" y="5137841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79" name="Ellipse 178">
              <a:extLst>
                <a:ext uri="{FF2B5EF4-FFF2-40B4-BE49-F238E27FC236}">
                  <a16:creationId xmlns:a16="http://schemas.microsoft.com/office/drawing/2014/main" id="{EF2F4C1A-A9AC-472D-AF60-8F38C8F0178D}"/>
                </a:ext>
              </a:extLst>
            </p:cNvPr>
            <p:cNvSpPr/>
            <p:nvPr/>
          </p:nvSpPr>
          <p:spPr bwMode="auto">
            <a:xfrm rot="16556218">
              <a:off x="4723078" y="5446740"/>
              <a:ext cx="144000" cy="144000"/>
            </a:xfrm>
            <a:prstGeom prst="ellipse">
              <a:avLst/>
            </a:prstGeom>
            <a:solidFill>
              <a:srgbClr val="333399">
                <a:lumMod val="60000"/>
                <a:lumOff val="40000"/>
              </a:srgb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80" name="Ellipse 179">
              <a:extLst>
                <a:ext uri="{FF2B5EF4-FFF2-40B4-BE49-F238E27FC236}">
                  <a16:creationId xmlns:a16="http://schemas.microsoft.com/office/drawing/2014/main" id="{66E09D0A-64D3-4CF4-ACD7-90957D851254}"/>
                </a:ext>
              </a:extLst>
            </p:cNvPr>
            <p:cNvSpPr/>
            <p:nvPr/>
          </p:nvSpPr>
          <p:spPr bwMode="auto">
            <a:xfrm rot="16556218">
              <a:off x="5443174" y="5347380"/>
              <a:ext cx="144000" cy="144000"/>
            </a:xfrm>
            <a:prstGeom prst="ellipse">
              <a:avLst/>
            </a:prstGeom>
            <a:solidFill>
              <a:srgbClr val="333399">
                <a:lumMod val="60000"/>
                <a:lumOff val="40000"/>
              </a:srgb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81" name="Ellipse 180">
              <a:extLst>
                <a:ext uri="{FF2B5EF4-FFF2-40B4-BE49-F238E27FC236}">
                  <a16:creationId xmlns:a16="http://schemas.microsoft.com/office/drawing/2014/main" id="{43238C0B-5154-4859-906D-626CCEE6307B}"/>
                </a:ext>
              </a:extLst>
            </p:cNvPr>
            <p:cNvSpPr/>
            <p:nvPr/>
          </p:nvSpPr>
          <p:spPr bwMode="auto">
            <a:xfrm rot="16556218">
              <a:off x="4943456" y="4703600"/>
              <a:ext cx="144000" cy="144000"/>
            </a:xfrm>
            <a:prstGeom prst="ellipse">
              <a:avLst/>
            </a:prstGeom>
            <a:solidFill>
              <a:srgbClr val="333399">
                <a:lumMod val="60000"/>
                <a:lumOff val="40000"/>
              </a:srgb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82" name="Ellipse 181">
              <a:extLst>
                <a:ext uri="{FF2B5EF4-FFF2-40B4-BE49-F238E27FC236}">
                  <a16:creationId xmlns:a16="http://schemas.microsoft.com/office/drawing/2014/main" id="{AD519F45-07BE-4B1F-B713-A481A4541DD5}"/>
                </a:ext>
              </a:extLst>
            </p:cNvPr>
            <p:cNvSpPr/>
            <p:nvPr/>
          </p:nvSpPr>
          <p:spPr bwMode="auto">
            <a:xfrm rot="16556218">
              <a:off x="5339516" y="4728736"/>
              <a:ext cx="144000" cy="144000"/>
            </a:xfrm>
            <a:prstGeom prst="ellipse">
              <a:avLst/>
            </a:prstGeom>
            <a:solidFill>
              <a:srgbClr val="333399">
                <a:lumMod val="60000"/>
                <a:lumOff val="40000"/>
              </a:srgb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83" name="Ellipse 182">
              <a:extLst>
                <a:ext uri="{FF2B5EF4-FFF2-40B4-BE49-F238E27FC236}">
                  <a16:creationId xmlns:a16="http://schemas.microsoft.com/office/drawing/2014/main" id="{B2410B5E-BCCA-49FB-B9EF-0F93D2BE106B}"/>
                </a:ext>
              </a:extLst>
            </p:cNvPr>
            <p:cNvSpPr/>
            <p:nvPr/>
          </p:nvSpPr>
          <p:spPr bwMode="auto">
            <a:xfrm rot="1401230">
              <a:off x="5314723" y="5516865"/>
              <a:ext cx="144000" cy="144000"/>
            </a:xfrm>
            <a:prstGeom prst="ellipse">
              <a:avLst/>
            </a:prstGeom>
            <a:solidFill>
              <a:srgbClr val="333399">
                <a:lumMod val="60000"/>
                <a:lumOff val="40000"/>
              </a:srgb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84" name="Ellipse 183">
              <a:extLst>
                <a:ext uri="{FF2B5EF4-FFF2-40B4-BE49-F238E27FC236}">
                  <a16:creationId xmlns:a16="http://schemas.microsoft.com/office/drawing/2014/main" id="{79CAC3A7-FA4F-4AEA-BDE6-637ECCCFC2F2}"/>
                </a:ext>
              </a:extLst>
            </p:cNvPr>
            <p:cNvSpPr/>
            <p:nvPr/>
          </p:nvSpPr>
          <p:spPr bwMode="auto">
            <a:xfrm rot="1401230">
              <a:off x="5710783" y="5290241"/>
              <a:ext cx="144000" cy="144000"/>
            </a:xfrm>
            <a:prstGeom prst="ellipse">
              <a:avLst/>
            </a:prstGeom>
            <a:solidFill>
              <a:srgbClr val="333399">
                <a:lumMod val="60000"/>
                <a:lumOff val="40000"/>
              </a:srgb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85" name="Ellipse 184">
              <a:extLst>
                <a:ext uri="{FF2B5EF4-FFF2-40B4-BE49-F238E27FC236}">
                  <a16:creationId xmlns:a16="http://schemas.microsoft.com/office/drawing/2014/main" id="{F7449A35-F15E-4A8F-8E15-0973B5C870AE}"/>
                </a:ext>
              </a:extLst>
            </p:cNvPr>
            <p:cNvSpPr/>
            <p:nvPr/>
          </p:nvSpPr>
          <p:spPr bwMode="auto">
            <a:xfrm rot="19091771">
              <a:off x="5157677" y="4911519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86" name="Ellipse 185">
              <a:extLst>
                <a:ext uri="{FF2B5EF4-FFF2-40B4-BE49-F238E27FC236}">
                  <a16:creationId xmlns:a16="http://schemas.microsoft.com/office/drawing/2014/main" id="{C8768682-138A-4E0B-8637-5527D1478AEE}"/>
                </a:ext>
              </a:extLst>
            </p:cNvPr>
            <p:cNvSpPr/>
            <p:nvPr/>
          </p:nvSpPr>
          <p:spPr bwMode="auto">
            <a:xfrm rot="19091771">
              <a:off x="5877773" y="5741313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87" name="Ellipse 186">
              <a:extLst>
                <a:ext uri="{FF2B5EF4-FFF2-40B4-BE49-F238E27FC236}">
                  <a16:creationId xmlns:a16="http://schemas.microsoft.com/office/drawing/2014/main" id="{F24810D7-B65F-4619-BAA6-3F4AE0BD0CF3}"/>
                </a:ext>
              </a:extLst>
            </p:cNvPr>
            <p:cNvSpPr/>
            <p:nvPr/>
          </p:nvSpPr>
          <p:spPr bwMode="auto">
            <a:xfrm rot="3936783">
              <a:off x="5526101" y="4713746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88" name="Ellipse 187">
              <a:extLst>
                <a:ext uri="{FF2B5EF4-FFF2-40B4-BE49-F238E27FC236}">
                  <a16:creationId xmlns:a16="http://schemas.microsoft.com/office/drawing/2014/main" id="{2B7606D4-94BE-42C5-808A-7D7DF7FA16D7}"/>
                </a:ext>
              </a:extLst>
            </p:cNvPr>
            <p:cNvSpPr/>
            <p:nvPr/>
          </p:nvSpPr>
          <p:spPr bwMode="auto">
            <a:xfrm rot="7305448">
              <a:off x="5248256" y="5795300"/>
              <a:ext cx="144000" cy="144000"/>
            </a:xfrm>
            <a:prstGeom prst="ellipse">
              <a:avLst/>
            </a:prstGeom>
            <a:solidFill>
              <a:srgbClr val="333399">
                <a:lumMod val="60000"/>
                <a:lumOff val="40000"/>
              </a:srgb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89" name="Ellipse 188">
              <a:extLst>
                <a:ext uri="{FF2B5EF4-FFF2-40B4-BE49-F238E27FC236}">
                  <a16:creationId xmlns:a16="http://schemas.microsoft.com/office/drawing/2014/main" id="{B01D9475-1CA4-4933-9275-1F36E0951A7C}"/>
                </a:ext>
              </a:extLst>
            </p:cNvPr>
            <p:cNvSpPr/>
            <p:nvPr/>
          </p:nvSpPr>
          <p:spPr bwMode="auto">
            <a:xfrm rot="7305448">
              <a:off x="5644316" y="4891282"/>
              <a:ext cx="144000" cy="144000"/>
            </a:xfrm>
            <a:prstGeom prst="ellipse">
              <a:avLst/>
            </a:prstGeom>
            <a:solidFill>
              <a:srgbClr val="333399">
                <a:lumMod val="60000"/>
                <a:lumOff val="40000"/>
              </a:srgb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grpSp>
        <p:nvGrpSpPr>
          <p:cNvPr id="190" name="Groupe 189">
            <a:extLst>
              <a:ext uri="{FF2B5EF4-FFF2-40B4-BE49-F238E27FC236}">
                <a16:creationId xmlns:a16="http://schemas.microsoft.com/office/drawing/2014/main" id="{74D1DFA9-EEE4-4B7B-99C6-87C0ACD3E91D}"/>
              </a:ext>
            </a:extLst>
          </p:cNvPr>
          <p:cNvGrpSpPr/>
          <p:nvPr/>
        </p:nvGrpSpPr>
        <p:grpSpPr>
          <a:xfrm rot="2276605">
            <a:off x="4935431" y="2236212"/>
            <a:ext cx="1136077" cy="1104234"/>
            <a:chOff x="4572000" y="4437112"/>
            <a:chExt cx="1800200" cy="1728192"/>
          </a:xfrm>
        </p:grpSpPr>
        <p:sp>
          <p:nvSpPr>
            <p:cNvPr id="191" name="Ellipse 190">
              <a:extLst>
                <a:ext uri="{FF2B5EF4-FFF2-40B4-BE49-F238E27FC236}">
                  <a16:creationId xmlns:a16="http://schemas.microsoft.com/office/drawing/2014/main" id="{0BA59599-FCCE-47BD-B01F-18FEE4495928}"/>
                </a:ext>
              </a:extLst>
            </p:cNvPr>
            <p:cNvSpPr/>
            <p:nvPr/>
          </p:nvSpPr>
          <p:spPr bwMode="auto">
            <a:xfrm>
              <a:off x="4572000" y="4437112"/>
              <a:ext cx="1800200" cy="1728192"/>
            </a:xfrm>
            <a:prstGeom prst="ellipse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92" name="Ellipse 191">
              <a:extLst>
                <a:ext uri="{FF2B5EF4-FFF2-40B4-BE49-F238E27FC236}">
                  <a16:creationId xmlns:a16="http://schemas.microsoft.com/office/drawing/2014/main" id="{DCDC496E-5A17-47B5-A2D3-89F64A3EC1FF}"/>
                </a:ext>
              </a:extLst>
            </p:cNvPr>
            <p:cNvSpPr/>
            <p:nvPr/>
          </p:nvSpPr>
          <p:spPr bwMode="auto">
            <a:xfrm rot="13187553">
              <a:off x="5000923" y="5042580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93" name="Ellipse 192">
              <a:extLst>
                <a:ext uri="{FF2B5EF4-FFF2-40B4-BE49-F238E27FC236}">
                  <a16:creationId xmlns:a16="http://schemas.microsoft.com/office/drawing/2014/main" id="{FEDA3E03-2085-465E-A097-7955410CB14F}"/>
                </a:ext>
              </a:extLst>
            </p:cNvPr>
            <p:cNvSpPr/>
            <p:nvPr/>
          </p:nvSpPr>
          <p:spPr bwMode="auto">
            <a:xfrm rot="13187553">
              <a:off x="5944240" y="5462878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94" name="Ellipse 193">
              <a:extLst>
                <a:ext uri="{FF2B5EF4-FFF2-40B4-BE49-F238E27FC236}">
                  <a16:creationId xmlns:a16="http://schemas.microsoft.com/office/drawing/2014/main" id="{330444FF-517C-4FD8-A41D-EA6DF5528200}"/>
                </a:ext>
              </a:extLst>
            </p:cNvPr>
            <p:cNvSpPr/>
            <p:nvPr/>
          </p:nvSpPr>
          <p:spPr bwMode="auto">
            <a:xfrm rot="13187553">
              <a:off x="4961444" y="5690652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95" name="Ellipse 194">
              <a:extLst>
                <a:ext uri="{FF2B5EF4-FFF2-40B4-BE49-F238E27FC236}">
                  <a16:creationId xmlns:a16="http://schemas.microsoft.com/office/drawing/2014/main" id="{F93E32F4-C3D6-4852-B075-92DC0D398BC6}"/>
                </a:ext>
              </a:extLst>
            </p:cNvPr>
            <p:cNvSpPr/>
            <p:nvPr/>
          </p:nvSpPr>
          <p:spPr bwMode="auto">
            <a:xfrm rot="13187553">
              <a:off x="5465516" y="5714855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96" name="Ellipse 195">
              <a:extLst>
                <a:ext uri="{FF2B5EF4-FFF2-40B4-BE49-F238E27FC236}">
                  <a16:creationId xmlns:a16="http://schemas.microsoft.com/office/drawing/2014/main" id="{EFEA8F60-6EC1-43AB-9D34-3B9120EE8A4A}"/>
                </a:ext>
              </a:extLst>
            </p:cNvPr>
            <p:cNvSpPr/>
            <p:nvPr/>
          </p:nvSpPr>
          <p:spPr bwMode="auto">
            <a:xfrm rot="19632565">
              <a:off x="5592568" y="5112705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97" name="Ellipse 196">
              <a:extLst>
                <a:ext uri="{FF2B5EF4-FFF2-40B4-BE49-F238E27FC236}">
                  <a16:creationId xmlns:a16="http://schemas.microsoft.com/office/drawing/2014/main" id="{43D6C564-3BE6-400B-B04D-D090453E17F2}"/>
                </a:ext>
              </a:extLst>
            </p:cNvPr>
            <p:cNvSpPr/>
            <p:nvPr/>
          </p:nvSpPr>
          <p:spPr bwMode="auto">
            <a:xfrm rot="19632565">
              <a:off x="5988628" y="5137841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98" name="Ellipse 197">
              <a:extLst>
                <a:ext uri="{FF2B5EF4-FFF2-40B4-BE49-F238E27FC236}">
                  <a16:creationId xmlns:a16="http://schemas.microsoft.com/office/drawing/2014/main" id="{1DD0B06B-BD37-4A3C-92F2-A7B63F59613D}"/>
                </a:ext>
              </a:extLst>
            </p:cNvPr>
            <p:cNvSpPr/>
            <p:nvPr/>
          </p:nvSpPr>
          <p:spPr bwMode="auto">
            <a:xfrm rot="16556218">
              <a:off x="4723078" y="5446740"/>
              <a:ext cx="144000" cy="144000"/>
            </a:xfrm>
            <a:prstGeom prst="ellipse">
              <a:avLst/>
            </a:prstGeom>
            <a:solidFill>
              <a:srgbClr val="333399">
                <a:lumMod val="60000"/>
                <a:lumOff val="40000"/>
              </a:srgb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99" name="Ellipse 198">
              <a:extLst>
                <a:ext uri="{FF2B5EF4-FFF2-40B4-BE49-F238E27FC236}">
                  <a16:creationId xmlns:a16="http://schemas.microsoft.com/office/drawing/2014/main" id="{3AF7BC44-7CA2-4FF7-A89A-F42276BDA835}"/>
                </a:ext>
              </a:extLst>
            </p:cNvPr>
            <p:cNvSpPr/>
            <p:nvPr/>
          </p:nvSpPr>
          <p:spPr bwMode="auto">
            <a:xfrm rot="16556218">
              <a:off x="5443174" y="5347380"/>
              <a:ext cx="144000" cy="144000"/>
            </a:xfrm>
            <a:prstGeom prst="ellipse">
              <a:avLst/>
            </a:prstGeom>
            <a:solidFill>
              <a:srgbClr val="333399">
                <a:lumMod val="60000"/>
                <a:lumOff val="40000"/>
              </a:srgb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200" name="Ellipse 199">
              <a:extLst>
                <a:ext uri="{FF2B5EF4-FFF2-40B4-BE49-F238E27FC236}">
                  <a16:creationId xmlns:a16="http://schemas.microsoft.com/office/drawing/2014/main" id="{9E2747C4-82F6-4654-9A0A-BB86148E262B}"/>
                </a:ext>
              </a:extLst>
            </p:cNvPr>
            <p:cNvSpPr/>
            <p:nvPr/>
          </p:nvSpPr>
          <p:spPr bwMode="auto">
            <a:xfrm rot="16556218">
              <a:off x="4943456" y="4703600"/>
              <a:ext cx="144000" cy="144000"/>
            </a:xfrm>
            <a:prstGeom prst="ellipse">
              <a:avLst/>
            </a:prstGeom>
            <a:solidFill>
              <a:srgbClr val="333399">
                <a:lumMod val="60000"/>
                <a:lumOff val="40000"/>
              </a:srgb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201" name="Ellipse 200">
              <a:extLst>
                <a:ext uri="{FF2B5EF4-FFF2-40B4-BE49-F238E27FC236}">
                  <a16:creationId xmlns:a16="http://schemas.microsoft.com/office/drawing/2014/main" id="{55DA5410-F8F8-4BA6-B30D-5EE263B2B8A3}"/>
                </a:ext>
              </a:extLst>
            </p:cNvPr>
            <p:cNvSpPr/>
            <p:nvPr/>
          </p:nvSpPr>
          <p:spPr bwMode="auto">
            <a:xfrm rot="16556218">
              <a:off x="5339516" y="4728736"/>
              <a:ext cx="144000" cy="144000"/>
            </a:xfrm>
            <a:prstGeom prst="ellipse">
              <a:avLst/>
            </a:prstGeom>
            <a:solidFill>
              <a:srgbClr val="333399">
                <a:lumMod val="60000"/>
                <a:lumOff val="40000"/>
              </a:srgb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202" name="Ellipse 201">
              <a:extLst>
                <a:ext uri="{FF2B5EF4-FFF2-40B4-BE49-F238E27FC236}">
                  <a16:creationId xmlns:a16="http://schemas.microsoft.com/office/drawing/2014/main" id="{49B9F4EC-F8EA-4F47-BB6D-DFB3BF170E58}"/>
                </a:ext>
              </a:extLst>
            </p:cNvPr>
            <p:cNvSpPr/>
            <p:nvPr/>
          </p:nvSpPr>
          <p:spPr bwMode="auto">
            <a:xfrm rot="1401230">
              <a:off x="5314723" y="5516865"/>
              <a:ext cx="144000" cy="144000"/>
            </a:xfrm>
            <a:prstGeom prst="ellipse">
              <a:avLst/>
            </a:prstGeom>
            <a:solidFill>
              <a:srgbClr val="333399">
                <a:lumMod val="60000"/>
                <a:lumOff val="40000"/>
              </a:srgb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203" name="Ellipse 202">
              <a:extLst>
                <a:ext uri="{FF2B5EF4-FFF2-40B4-BE49-F238E27FC236}">
                  <a16:creationId xmlns:a16="http://schemas.microsoft.com/office/drawing/2014/main" id="{F8EF21D0-95AD-40C3-80AE-4D0313B41012}"/>
                </a:ext>
              </a:extLst>
            </p:cNvPr>
            <p:cNvSpPr/>
            <p:nvPr/>
          </p:nvSpPr>
          <p:spPr bwMode="auto">
            <a:xfrm rot="1401230">
              <a:off x="5710783" y="5290241"/>
              <a:ext cx="144000" cy="144000"/>
            </a:xfrm>
            <a:prstGeom prst="ellipse">
              <a:avLst/>
            </a:prstGeom>
            <a:solidFill>
              <a:srgbClr val="333399">
                <a:lumMod val="60000"/>
                <a:lumOff val="40000"/>
              </a:srgb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204" name="Ellipse 203">
              <a:extLst>
                <a:ext uri="{FF2B5EF4-FFF2-40B4-BE49-F238E27FC236}">
                  <a16:creationId xmlns:a16="http://schemas.microsoft.com/office/drawing/2014/main" id="{580B36CB-0467-4BCA-9E43-AED795A8300D}"/>
                </a:ext>
              </a:extLst>
            </p:cNvPr>
            <p:cNvSpPr/>
            <p:nvPr/>
          </p:nvSpPr>
          <p:spPr bwMode="auto">
            <a:xfrm rot="19091771">
              <a:off x="5157677" y="4911519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205" name="Ellipse 204">
              <a:extLst>
                <a:ext uri="{FF2B5EF4-FFF2-40B4-BE49-F238E27FC236}">
                  <a16:creationId xmlns:a16="http://schemas.microsoft.com/office/drawing/2014/main" id="{ABB6EA61-08F6-4AC2-8943-335954A7AFFE}"/>
                </a:ext>
              </a:extLst>
            </p:cNvPr>
            <p:cNvSpPr/>
            <p:nvPr/>
          </p:nvSpPr>
          <p:spPr bwMode="auto">
            <a:xfrm rot="19091771">
              <a:off x="5877773" y="5741313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206" name="Ellipse 205">
              <a:extLst>
                <a:ext uri="{FF2B5EF4-FFF2-40B4-BE49-F238E27FC236}">
                  <a16:creationId xmlns:a16="http://schemas.microsoft.com/office/drawing/2014/main" id="{6DAF952A-9769-4F1B-8057-0BD3AFE1777F}"/>
                </a:ext>
              </a:extLst>
            </p:cNvPr>
            <p:cNvSpPr/>
            <p:nvPr/>
          </p:nvSpPr>
          <p:spPr bwMode="auto">
            <a:xfrm rot="3936783">
              <a:off x="5526101" y="4713746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207" name="Ellipse 206">
              <a:extLst>
                <a:ext uri="{FF2B5EF4-FFF2-40B4-BE49-F238E27FC236}">
                  <a16:creationId xmlns:a16="http://schemas.microsoft.com/office/drawing/2014/main" id="{54046CFE-3CE2-44CE-914A-C5FE38EBCB2A}"/>
                </a:ext>
              </a:extLst>
            </p:cNvPr>
            <p:cNvSpPr/>
            <p:nvPr/>
          </p:nvSpPr>
          <p:spPr bwMode="auto">
            <a:xfrm rot="7305448">
              <a:off x="5248256" y="5795300"/>
              <a:ext cx="144000" cy="144000"/>
            </a:xfrm>
            <a:prstGeom prst="ellipse">
              <a:avLst/>
            </a:prstGeom>
            <a:solidFill>
              <a:srgbClr val="333399">
                <a:lumMod val="60000"/>
                <a:lumOff val="40000"/>
              </a:srgb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208" name="Ellipse 207">
              <a:extLst>
                <a:ext uri="{FF2B5EF4-FFF2-40B4-BE49-F238E27FC236}">
                  <a16:creationId xmlns:a16="http://schemas.microsoft.com/office/drawing/2014/main" id="{3EA0F3FF-3772-4FFB-B2F6-0A7B24851D0A}"/>
                </a:ext>
              </a:extLst>
            </p:cNvPr>
            <p:cNvSpPr/>
            <p:nvPr/>
          </p:nvSpPr>
          <p:spPr bwMode="auto">
            <a:xfrm rot="7305448">
              <a:off x="5644316" y="4891282"/>
              <a:ext cx="144000" cy="144000"/>
            </a:xfrm>
            <a:prstGeom prst="ellipse">
              <a:avLst/>
            </a:prstGeom>
            <a:solidFill>
              <a:srgbClr val="333399">
                <a:lumMod val="60000"/>
                <a:lumOff val="40000"/>
              </a:srgb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209" name="Arc 208">
            <a:extLst>
              <a:ext uri="{FF2B5EF4-FFF2-40B4-BE49-F238E27FC236}">
                <a16:creationId xmlns:a16="http://schemas.microsoft.com/office/drawing/2014/main" id="{B2861D61-422C-45D7-8599-4FECBA2C52A4}"/>
              </a:ext>
            </a:extLst>
          </p:cNvPr>
          <p:cNvSpPr/>
          <p:nvPr/>
        </p:nvSpPr>
        <p:spPr bwMode="auto">
          <a:xfrm rot="6709508">
            <a:off x="1264394" y="1455478"/>
            <a:ext cx="1233159" cy="1310183"/>
          </a:xfrm>
          <a:prstGeom prst="arc">
            <a:avLst/>
          </a:prstGeom>
          <a:noFill/>
          <a:ln w="38100" cap="flat" cmpd="sng" algn="ctr">
            <a:solidFill>
              <a:srgbClr val="000000"/>
            </a:solidFill>
            <a:prstDash val="solid"/>
            <a:headEnd type="triangl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fr-CA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210" name="ZoneTexte 209">
            <a:extLst>
              <a:ext uri="{FF2B5EF4-FFF2-40B4-BE49-F238E27FC236}">
                <a16:creationId xmlns:a16="http://schemas.microsoft.com/office/drawing/2014/main" id="{B8B9AF7D-C8D2-48E7-8E5D-B84598512982}"/>
              </a:ext>
            </a:extLst>
          </p:cNvPr>
          <p:cNvSpPr txBox="1"/>
          <p:nvPr/>
        </p:nvSpPr>
        <p:spPr>
          <a:xfrm>
            <a:off x="1547664" y="2328687"/>
            <a:ext cx="8640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000" i="1" dirty="0">
                <a:solidFill>
                  <a:srgbClr val="000000"/>
                </a:solidFill>
                <a:latin typeface="Gill Sans"/>
              </a:rPr>
              <a:t>t</a:t>
            </a:r>
          </a:p>
        </p:txBody>
      </p:sp>
      <p:sp>
        <p:nvSpPr>
          <p:cNvPr id="211" name="ZoneTexte 210">
            <a:extLst>
              <a:ext uri="{FF2B5EF4-FFF2-40B4-BE49-F238E27FC236}">
                <a16:creationId xmlns:a16="http://schemas.microsoft.com/office/drawing/2014/main" id="{5829385D-2403-4DA3-894A-95E96667BABA}"/>
              </a:ext>
            </a:extLst>
          </p:cNvPr>
          <p:cNvSpPr txBox="1"/>
          <p:nvPr/>
        </p:nvSpPr>
        <p:spPr>
          <a:xfrm>
            <a:off x="2019681" y="2646614"/>
            <a:ext cx="815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b="1" dirty="0">
                <a:solidFill>
                  <a:srgbClr val="000000"/>
                </a:solidFill>
                <a:latin typeface="Gill Sans"/>
              </a:rPr>
              <a:t>S</a:t>
            </a:r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DB0AF55F-82D7-4D47-A4B7-84FFF7C9C671}"/>
              </a:ext>
            </a:extLst>
          </p:cNvPr>
          <p:cNvSpPr/>
          <p:nvPr/>
        </p:nvSpPr>
        <p:spPr>
          <a:xfrm>
            <a:off x="5524400" y="1268557"/>
            <a:ext cx="588877" cy="57147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321F2E97-D9AE-40EF-9568-68E68A5FF995}"/>
              </a:ext>
            </a:extLst>
          </p:cNvPr>
          <p:cNvSpPr txBox="1"/>
          <p:nvPr/>
        </p:nvSpPr>
        <p:spPr>
          <a:xfrm>
            <a:off x="5388548" y="1814121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/>
              <a:t>Refuge</a:t>
            </a:r>
          </a:p>
        </p:txBody>
      </p:sp>
      <p:sp>
        <p:nvSpPr>
          <p:cNvPr id="233" name="Text Box 15">
            <a:extLst>
              <a:ext uri="{FF2B5EF4-FFF2-40B4-BE49-F238E27FC236}">
                <a16:creationId xmlns:a16="http://schemas.microsoft.com/office/drawing/2014/main" id="{C1CDF256-7C0C-42C9-9785-A16B77AFAC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512" y="3685334"/>
            <a:ext cx="1210588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fr-CA" sz="2800" i="1" dirty="0">
                <a:solidFill>
                  <a:srgbClr val="000000"/>
                </a:solidFill>
                <a:latin typeface="Gill Sans"/>
                <a:sym typeface="Symbol"/>
              </a:rPr>
              <a:t>R(t) </a:t>
            </a:r>
            <a:r>
              <a:rPr lang="fr-CA" sz="2800" dirty="0">
                <a:solidFill>
                  <a:srgbClr val="000000"/>
                </a:solidFill>
                <a:latin typeface="Gill Sans"/>
              </a:rPr>
              <a:t>=</a:t>
            </a:r>
            <a:r>
              <a:rPr lang="fr-CA" sz="4000" dirty="0">
                <a:solidFill>
                  <a:srgbClr val="000000"/>
                </a:solidFill>
                <a:latin typeface="Gill Sans"/>
              </a:rPr>
              <a:t>  </a:t>
            </a:r>
            <a:endParaRPr lang="en-CA" sz="4000" dirty="0">
              <a:solidFill>
                <a:srgbClr val="000000"/>
              </a:solidFill>
              <a:latin typeface="Gill Sans"/>
            </a:endParaRPr>
          </a:p>
        </p:txBody>
      </p:sp>
      <p:grpSp>
        <p:nvGrpSpPr>
          <p:cNvPr id="10" name="Groupe 9">
            <a:extLst>
              <a:ext uri="{FF2B5EF4-FFF2-40B4-BE49-F238E27FC236}">
                <a16:creationId xmlns:a16="http://schemas.microsoft.com/office/drawing/2014/main" id="{1514CDC6-A667-4937-A10D-9AF66A515B62}"/>
              </a:ext>
            </a:extLst>
          </p:cNvPr>
          <p:cNvGrpSpPr/>
          <p:nvPr/>
        </p:nvGrpSpPr>
        <p:grpSpPr>
          <a:xfrm>
            <a:off x="2267744" y="4959387"/>
            <a:ext cx="2915621" cy="741512"/>
            <a:chOff x="7634045" y="3805919"/>
            <a:chExt cx="3009346" cy="741512"/>
          </a:xfrm>
        </p:grpSpPr>
        <p:sp>
          <p:nvSpPr>
            <p:cNvPr id="2" name="Rectangle : coins arrondis 1">
              <a:extLst>
                <a:ext uri="{FF2B5EF4-FFF2-40B4-BE49-F238E27FC236}">
                  <a16:creationId xmlns:a16="http://schemas.microsoft.com/office/drawing/2014/main" id="{DBD29C0E-ED34-4B88-8287-71F3049377CE}"/>
                </a:ext>
              </a:extLst>
            </p:cNvPr>
            <p:cNvSpPr/>
            <p:nvPr/>
          </p:nvSpPr>
          <p:spPr>
            <a:xfrm>
              <a:off x="7693750" y="3805919"/>
              <a:ext cx="2535081" cy="741512"/>
            </a:xfrm>
            <a:prstGeom prst="roundRect">
              <a:avLst/>
            </a:prstGeom>
            <a:solidFill>
              <a:srgbClr val="92D050"/>
            </a:solidFill>
            <a:ln>
              <a:solidFill>
                <a:srgbClr val="9BBB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5" name="ZoneTexte 214">
                  <a:extLst>
                    <a:ext uri="{FF2B5EF4-FFF2-40B4-BE49-F238E27FC236}">
                      <a16:creationId xmlns:a16="http://schemas.microsoft.com/office/drawing/2014/main" id="{A5CA5762-B15C-429B-80A0-49AADE11FB98}"/>
                    </a:ext>
                  </a:extLst>
                </p:cNvPr>
                <p:cNvSpPr txBox="1"/>
                <p:nvPr/>
              </p:nvSpPr>
              <p:spPr>
                <a:xfrm>
                  <a:off x="7634045" y="3906588"/>
                  <a:ext cx="3009346" cy="52918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07000"/>
                    </a:lnSpc>
                    <a:spcAft>
                      <a:spcPts val="800"/>
                    </a:spcAft>
                  </a:pPr>
                  <a14:m>
                    <m:oMath xmlns:m="http://schemas.openxmlformats.org/officeDocument/2006/math">
                      <m:sSubSup>
                        <m:sSubSupPr>
                          <m:ctrlPr>
                            <a:rPr lang="fr-CA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CA" sz="24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fr-CA" sz="2400" i="1">
                              <a:latin typeface="Cambria Math" panose="02040503050406030204" pitchFamily="18" charset="0"/>
                            </a:rPr>
                            <m:t>𝑟𝑒𝑎𝑙𝑖𝑧𝑒𝑑</m:t>
                          </m:r>
                        </m:sub>
                        <m:sup>
                          <m:r>
                            <a:rPr lang="fr-CA" sz="24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fr-CA" sz="2400" b="0" i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en-CA" sz="2400" dirty="0">
                      <a:effectLst/>
                      <a:latin typeface="Calibri" panose="020F0502020204030204" pitchFamily="34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= </a:t>
                  </a:r>
                  <a:r>
                    <a:rPr lang="en-CA" sz="2800" i="1" dirty="0">
                      <a:effectLst/>
                      <a:latin typeface="Calibri" panose="020F0502020204030204" pitchFamily="34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R(t*)</a:t>
                  </a:r>
                  <a:r>
                    <a:rPr lang="fr-CA" sz="2800" i="1" dirty="0">
                      <a:effectLst/>
                      <a:latin typeface="Calibri" panose="020F0502020204030204" pitchFamily="34" charset="0"/>
                      <a:ea typeface="Calibri" panose="020F0502020204030204" pitchFamily="34" charset="0"/>
                      <a:cs typeface="Times New Roman" panose="02020603050405020304" pitchFamily="18" charset="0"/>
                      <a:sym typeface="Symbol" panose="05050102010706020507" pitchFamily="18" charset="2"/>
                    </a:rPr>
                    <a:t></a:t>
                  </a:r>
                  <a:endParaRPr lang="fr-CA" sz="2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15" name="ZoneTexte 214">
                  <a:extLst>
                    <a:ext uri="{FF2B5EF4-FFF2-40B4-BE49-F238E27FC236}">
                      <a16:creationId xmlns:a16="http://schemas.microsoft.com/office/drawing/2014/main" id="{A5CA5762-B15C-429B-80A0-49AADE11FB9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34045" y="3906588"/>
                  <a:ext cx="3009346" cy="529184"/>
                </a:xfrm>
                <a:prstGeom prst="rect">
                  <a:avLst/>
                </a:prstGeom>
                <a:blipFill>
                  <a:blip r:embed="rId4"/>
                  <a:stretch>
                    <a:fillRect t="-12644" b="-32184"/>
                  </a:stretch>
                </a:blipFill>
              </p:spPr>
              <p:txBody>
                <a:bodyPr/>
                <a:lstStyle/>
                <a:p>
                  <a:r>
                    <a:rPr lang="fr-CA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16" name="ZoneTexte 215">
            <a:extLst>
              <a:ext uri="{FF2B5EF4-FFF2-40B4-BE49-F238E27FC236}">
                <a16:creationId xmlns:a16="http://schemas.microsoft.com/office/drawing/2014/main" id="{61DA9823-1ED8-400F-8F01-61019C594EF4}"/>
              </a:ext>
            </a:extLst>
          </p:cNvPr>
          <p:cNvSpPr txBox="1"/>
          <p:nvPr/>
        </p:nvSpPr>
        <p:spPr>
          <a:xfrm>
            <a:off x="3851920" y="5013176"/>
            <a:ext cx="46000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A" i="1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  </a:t>
            </a:r>
            <a:r>
              <a:rPr lang="fr-CA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:  </a:t>
            </a:r>
            <a:r>
              <a:rPr lang="en-US" sz="1800" b="1" i="0" u="none" strike="noStrike" baseline="0" dirty="0">
                <a:solidFill>
                  <a:schemeClr val="accent3">
                    <a:lumMod val="50000"/>
                  </a:schemeClr>
                </a:solidFill>
                <a:latin typeface="+mj-lt"/>
              </a:rPr>
              <a:t>Probability of surviving</a:t>
            </a:r>
            <a:r>
              <a:rPr lang="en-US" sz="1800" b="1" i="0" u="none" strike="noStrike" dirty="0">
                <a:solidFill>
                  <a:schemeClr val="accent3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800" b="1" i="0" u="none" strike="noStrike" baseline="0" dirty="0">
                <a:solidFill>
                  <a:schemeClr val="accent3">
                    <a:lumMod val="50000"/>
                  </a:schemeClr>
                </a:solidFill>
                <a:latin typeface="+mj-lt"/>
              </a:rPr>
              <a:t>to realize the gain</a:t>
            </a:r>
            <a:endParaRPr lang="fr-CA" b="1" dirty="0">
              <a:solidFill>
                <a:schemeClr val="accent3">
                  <a:lumMod val="50000"/>
                </a:schemeClr>
              </a:solidFill>
              <a:latin typeface="+mj-lt"/>
            </a:endParaRPr>
          </a:p>
        </p:txBody>
      </p:sp>
      <p:grpSp>
        <p:nvGrpSpPr>
          <p:cNvPr id="217" name="Groupe 216">
            <a:extLst>
              <a:ext uri="{FF2B5EF4-FFF2-40B4-BE49-F238E27FC236}">
                <a16:creationId xmlns:a16="http://schemas.microsoft.com/office/drawing/2014/main" id="{BBC59988-80C9-4564-B647-CCA8F1ACA56D}"/>
              </a:ext>
            </a:extLst>
          </p:cNvPr>
          <p:cNvGrpSpPr/>
          <p:nvPr/>
        </p:nvGrpSpPr>
        <p:grpSpPr>
          <a:xfrm>
            <a:off x="1086533" y="3668573"/>
            <a:ext cx="2297461" cy="954747"/>
            <a:chOff x="6879602" y="3655709"/>
            <a:chExt cx="2297461" cy="954747"/>
          </a:xfrm>
        </p:grpSpPr>
        <p:sp>
          <p:nvSpPr>
            <p:cNvPr id="220" name="Text Box 11">
              <a:extLst>
                <a:ext uri="{FF2B5EF4-FFF2-40B4-BE49-F238E27FC236}">
                  <a16:creationId xmlns:a16="http://schemas.microsoft.com/office/drawing/2014/main" id="{5A01FEF2-AC25-4D55-86F6-2D181F92A60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316322" y="3655709"/>
              <a:ext cx="1597797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r>
                <a:rPr lang="fr-CA" sz="2400" i="1" dirty="0" err="1">
                  <a:solidFill>
                    <a:srgbClr val="000000"/>
                  </a:solidFill>
                  <a:latin typeface="Gill Sans"/>
                  <a:sym typeface="Symbol"/>
                </a:rPr>
                <a:t>aN</a:t>
              </a:r>
              <a:r>
                <a:rPr lang="fr-CA" sz="2400" i="1" dirty="0">
                  <a:solidFill>
                    <a:srgbClr val="000000"/>
                  </a:solidFill>
                  <a:latin typeface="Gill Sans"/>
                  <a:sym typeface="Symbol"/>
                </a:rPr>
                <a:t> g(t)</a:t>
              </a:r>
              <a:endParaRPr lang="en-CA" sz="2400" i="1" baseline="-25000" dirty="0">
                <a:solidFill>
                  <a:srgbClr val="000000"/>
                </a:solidFill>
                <a:latin typeface="Gill Sans"/>
              </a:endParaRPr>
            </a:p>
          </p:txBody>
        </p:sp>
        <p:sp>
          <p:nvSpPr>
            <p:cNvPr id="221" name="Text Box 12">
              <a:extLst>
                <a:ext uri="{FF2B5EF4-FFF2-40B4-BE49-F238E27FC236}">
                  <a16:creationId xmlns:a16="http://schemas.microsoft.com/office/drawing/2014/main" id="{54260B30-06DA-4D41-B8C7-F8E2D94A199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79602" y="4148791"/>
              <a:ext cx="2297461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r>
                <a:rPr lang="fr-CA" sz="2400" dirty="0">
                  <a:solidFill>
                    <a:srgbClr val="000000"/>
                  </a:solidFill>
                  <a:latin typeface="Gill Sans"/>
                </a:rPr>
                <a:t>1 + </a:t>
              </a:r>
              <a:r>
                <a:rPr lang="fr-CA" sz="2400" i="1" dirty="0" err="1">
                  <a:solidFill>
                    <a:srgbClr val="000000"/>
                  </a:solidFill>
                  <a:latin typeface="Gill Sans"/>
                </a:rPr>
                <a:t>aNt</a:t>
              </a:r>
              <a:r>
                <a:rPr lang="fr-CA" sz="2400" i="1" baseline="-25000" dirty="0">
                  <a:solidFill>
                    <a:srgbClr val="000000"/>
                  </a:solidFill>
                  <a:latin typeface="Gill Sans"/>
                </a:rPr>
                <a:t> </a:t>
              </a:r>
              <a:r>
                <a:rPr lang="fr-CA" sz="2400" dirty="0">
                  <a:solidFill>
                    <a:srgbClr val="000000"/>
                  </a:solidFill>
                  <a:latin typeface="Gill Sans"/>
                </a:rPr>
                <a:t>+ </a:t>
              </a:r>
              <a:r>
                <a:rPr lang="fr-CA" sz="2400" i="1" dirty="0">
                  <a:solidFill>
                    <a:srgbClr val="000000"/>
                  </a:solidFill>
                  <a:latin typeface="Gill Sans"/>
                </a:rPr>
                <a:t>T</a:t>
              </a:r>
              <a:r>
                <a:rPr lang="fr-CA" sz="2400" i="1" baseline="-25000" dirty="0">
                  <a:solidFill>
                    <a:srgbClr val="000000"/>
                  </a:solidFill>
                  <a:latin typeface="Gill Sans"/>
                </a:rPr>
                <a:t>r </a:t>
              </a:r>
              <a:r>
                <a:rPr lang="fr-CA" sz="2400" i="1" dirty="0">
                  <a:solidFill>
                    <a:srgbClr val="000000"/>
                  </a:solidFill>
                  <a:latin typeface="Gill Sans"/>
                </a:rPr>
                <a:t>/</a:t>
              </a:r>
              <a:r>
                <a:rPr lang="fr-CA" sz="2400" i="1" dirty="0">
                  <a:solidFill>
                    <a:srgbClr val="000000"/>
                  </a:solidFill>
                  <a:latin typeface="Gill Sans"/>
                  <a:sym typeface="Symbol"/>
                </a:rPr>
                <a:t>T</a:t>
              </a:r>
              <a:r>
                <a:rPr lang="fr-CA" sz="2400" i="1" baseline="-25000" dirty="0">
                  <a:solidFill>
                    <a:srgbClr val="000000"/>
                  </a:solidFill>
                  <a:latin typeface="Gill Sans"/>
                  <a:sym typeface="Symbol"/>
                </a:rPr>
                <a:t>s</a:t>
              </a:r>
              <a:endParaRPr lang="en-CA" sz="2400" i="1" dirty="0">
                <a:solidFill>
                  <a:srgbClr val="000000"/>
                </a:solidFill>
                <a:latin typeface="Gill Sans"/>
              </a:endParaRPr>
            </a:p>
          </p:txBody>
        </p:sp>
        <p:sp>
          <p:nvSpPr>
            <p:cNvPr id="228" name="Line 13">
              <a:extLst>
                <a:ext uri="{FF2B5EF4-FFF2-40B4-BE49-F238E27FC236}">
                  <a16:creationId xmlns:a16="http://schemas.microsoft.com/office/drawing/2014/main" id="{E37F4A0E-C7C9-451B-A67F-7F8AD0FC24F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077298" y="4166754"/>
              <a:ext cx="1276068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</a:endParaRPr>
            </a:p>
          </p:txBody>
        </p:sp>
        <p:sp>
          <p:nvSpPr>
            <p:cNvPr id="229" name="Line 13">
              <a:extLst>
                <a:ext uri="{FF2B5EF4-FFF2-40B4-BE49-F238E27FC236}">
                  <a16:creationId xmlns:a16="http://schemas.microsoft.com/office/drawing/2014/main" id="{CAA07CFB-FA7A-44FA-AF85-A67B36214FA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951159" y="4166754"/>
              <a:ext cx="1805323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</a:endParaRPr>
            </a:p>
          </p:txBody>
        </p:sp>
      </p:grpSp>
      <p:sp>
        <p:nvSpPr>
          <p:cNvPr id="232" name="ZoneTexte 231">
            <a:extLst>
              <a:ext uri="{FF2B5EF4-FFF2-40B4-BE49-F238E27FC236}">
                <a16:creationId xmlns:a16="http://schemas.microsoft.com/office/drawing/2014/main" id="{1F91E89A-D405-4122-B140-4718B7DD141C}"/>
              </a:ext>
            </a:extLst>
          </p:cNvPr>
          <p:cNvSpPr txBox="1"/>
          <p:nvPr/>
        </p:nvSpPr>
        <p:spPr>
          <a:xfrm>
            <a:off x="4370966" y="3724054"/>
            <a:ext cx="3009346" cy="4668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CA" sz="24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 </a:t>
            </a:r>
            <a:r>
              <a:rPr lang="en-CA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CA" sz="24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</a:t>
            </a:r>
            <a:r>
              <a:rPr lang="en-CA" sz="2400" i="1" baseline="-25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</a:t>
            </a:r>
            <a:r>
              <a:rPr lang="fr-CA" sz="24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</a:t>
            </a:r>
            <a:r>
              <a:rPr lang="en-CA" sz="2400" i="1" baseline="-25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</a:t>
            </a:r>
            <a:r>
              <a:rPr lang="en-CA" sz="24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CA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+</a:t>
            </a:r>
            <a:r>
              <a:rPr lang="en-CA" sz="24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</a:t>
            </a:r>
            <a:r>
              <a:rPr lang="en-CA" sz="2400" i="1" baseline="-25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</a:t>
            </a:r>
            <a:r>
              <a:rPr lang="fr-CA" sz="24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</a:t>
            </a:r>
            <a:r>
              <a:rPr lang="en-CA" sz="2400" i="1" baseline="-25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</a:t>
            </a:r>
            <a:r>
              <a:rPr lang="en-CA" sz="24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CA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+</a:t>
            </a:r>
            <a:r>
              <a:rPr lang="en-CA" sz="24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</a:t>
            </a:r>
            <a:r>
              <a:rPr lang="en-CA" sz="2400" i="1" baseline="-25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</a:t>
            </a:r>
            <a:r>
              <a:rPr lang="fr-CA" sz="24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</a:t>
            </a:r>
            <a:r>
              <a:rPr lang="en-CA" sz="2400" i="1" baseline="-25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</a:t>
            </a:r>
            <a:endParaRPr lang="en-CA" sz="2400" i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38" name="ZoneTexte 237">
            <a:extLst>
              <a:ext uri="{FF2B5EF4-FFF2-40B4-BE49-F238E27FC236}">
                <a16:creationId xmlns:a16="http://schemas.microsoft.com/office/drawing/2014/main" id="{D5A8FA8C-2077-4CAC-8E4D-DFD5BC9F09C7}"/>
              </a:ext>
            </a:extLst>
          </p:cNvPr>
          <p:cNvSpPr txBox="1"/>
          <p:nvPr/>
        </p:nvSpPr>
        <p:spPr>
          <a:xfrm>
            <a:off x="5294741" y="4263479"/>
            <a:ext cx="154449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24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CA" sz="2400" i="1" baseline="-25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</a:t>
            </a:r>
            <a:r>
              <a:rPr lang="en-CA" sz="24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CA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+</a:t>
            </a:r>
            <a:r>
              <a:rPr lang="en-CA" sz="24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</a:t>
            </a:r>
            <a:r>
              <a:rPr lang="en-CA" sz="2400" i="1" baseline="-25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</a:t>
            </a:r>
            <a:r>
              <a:rPr lang="en-CA" sz="24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CA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+</a:t>
            </a:r>
            <a:r>
              <a:rPr lang="en-CA" sz="24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</a:t>
            </a:r>
            <a:r>
              <a:rPr lang="en-CA" sz="2400" i="1" baseline="-25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</a:t>
            </a:r>
            <a:endParaRPr lang="fr-CA" sz="2400" dirty="0"/>
          </a:p>
        </p:txBody>
      </p: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15847262-9104-4DC7-9CF2-44B5DA8AB772}"/>
              </a:ext>
            </a:extLst>
          </p:cNvPr>
          <p:cNvCxnSpPr>
            <a:cxnSpLocks/>
          </p:cNvCxnSpPr>
          <p:nvPr/>
        </p:nvCxnSpPr>
        <p:spPr>
          <a:xfrm>
            <a:off x="4939869" y="4221451"/>
            <a:ext cx="2008395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9" name="ZoneTexte 238">
            <a:extLst>
              <a:ext uri="{FF2B5EF4-FFF2-40B4-BE49-F238E27FC236}">
                <a16:creationId xmlns:a16="http://schemas.microsoft.com/office/drawing/2014/main" id="{6F1D8778-8188-45E5-A0D5-42D758D651C3}"/>
              </a:ext>
            </a:extLst>
          </p:cNvPr>
          <p:cNvSpPr txBox="1"/>
          <p:nvPr/>
        </p:nvSpPr>
        <p:spPr>
          <a:xfrm>
            <a:off x="3851920" y="5251266"/>
            <a:ext cx="50498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A" sz="18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</a:t>
            </a:r>
            <a:r>
              <a:rPr lang="en-CA" sz="1800" i="1" baseline="-25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 </a:t>
            </a:r>
            <a:r>
              <a:rPr lang="en-CA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 Pr. surviving when </a:t>
            </a:r>
            <a:r>
              <a:rPr lang="en-CA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en-CA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searching food</a:t>
            </a:r>
          </a:p>
          <a:p>
            <a:r>
              <a:rPr lang="fr-CA" sz="18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</a:t>
            </a:r>
            <a:r>
              <a:rPr lang="en-CA" sz="1800" i="1" baseline="-25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</a:t>
            </a:r>
            <a:r>
              <a:rPr lang="en-CA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	</a:t>
            </a:r>
            <a:r>
              <a:rPr lang="en-CA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… when </a:t>
            </a:r>
            <a:r>
              <a:rPr lang="en-CA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en-CA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feeding in a patch</a:t>
            </a:r>
          </a:p>
          <a:p>
            <a:r>
              <a:rPr lang="fr-CA" sz="18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</a:t>
            </a:r>
            <a:r>
              <a:rPr lang="en-CA" sz="1800" i="1" baseline="-25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</a:t>
            </a:r>
            <a:r>
              <a:rPr lang="en-CA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CA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	         … when </a:t>
            </a:r>
            <a:r>
              <a:rPr lang="en-CA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en-CA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staying in a refuge</a:t>
            </a:r>
            <a:endParaRPr lang="fr-CA" sz="1800" dirty="0"/>
          </a:p>
        </p:txBody>
      </p:sp>
      <p:sp>
        <p:nvSpPr>
          <p:cNvPr id="212" name="ZoneTexte 211">
            <a:extLst>
              <a:ext uri="{FF2B5EF4-FFF2-40B4-BE49-F238E27FC236}">
                <a16:creationId xmlns:a16="http://schemas.microsoft.com/office/drawing/2014/main" id="{980C0A5E-ACD6-4D25-AC0D-CC4DA8CBEA95}"/>
              </a:ext>
            </a:extLst>
          </p:cNvPr>
          <p:cNvSpPr txBox="1"/>
          <p:nvPr/>
        </p:nvSpPr>
        <p:spPr>
          <a:xfrm>
            <a:off x="112542" y="5080594"/>
            <a:ext cx="3842436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A" sz="1600" i="1" dirty="0">
                <a:solidFill>
                  <a:srgbClr val="000000"/>
                </a:solidFill>
                <a:latin typeface="Gill Sans"/>
              </a:rPr>
              <a:t>T</a:t>
            </a:r>
            <a:r>
              <a:rPr lang="fr-CA" sz="1600" i="1" baseline="-25000" dirty="0">
                <a:solidFill>
                  <a:srgbClr val="000000"/>
                </a:solidFill>
                <a:latin typeface="Gill Sans"/>
              </a:rPr>
              <a:t>s</a:t>
            </a:r>
            <a:r>
              <a:rPr lang="fr-CA" sz="1600" dirty="0">
                <a:solidFill>
                  <a:srgbClr val="000000"/>
                </a:solidFill>
                <a:latin typeface="Gill Sans"/>
              </a:rPr>
              <a:t>: total time </a:t>
            </a:r>
            <a:r>
              <a:rPr lang="fr-CA" sz="1600" dirty="0" err="1">
                <a:solidFill>
                  <a:srgbClr val="000000"/>
                </a:solidFill>
                <a:latin typeface="Gill Sans"/>
              </a:rPr>
              <a:t>spent</a:t>
            </a:r>
            <a:r>
              <a:rPr lang="fr-CA" sz="1600" dirty="0">
                <a:solidFill>
                  <a:srgbClr val="000000"/>
                </a:solidFill>
                <a:latin typeface="Gill Sans"/>
              </a:rPr>
              <a:t> </a:t>
            </a:r>
            <a:r>
              <a:rPr lang="fr-CA" sz="1600" dirty="0" err="1">
                <a:solidFill>
                  <a:srgbClr val="000000"/>
                </a:solidFill>
                <a:latin typeface="Gill Sans"/>
              </a:rPr>
              <a:t>searching</a:t>
            </a:r>
            <a:r>
              <a:rPr lang="fr-CA" sz="1600" dirty="0">
                <a:solidFill>
                  <a:srgbClr val="000000"/>
                </a:solidFill>
                <a:latin typeface="Gill Sans"/>
              </a:rPr>
              <a:t> (min)</a:t>
            </a:r>
          </a:p>
          <a:p>
            <a:r>
              <a:rPr lang="fr-CA" sz="1600" i="1" dirty="0">
                <a:solidFill>
                  <a:srgbClr val="000000"/>
                </a:solidFill>
                <a:latin typeface="Gill Sans"/>
              </a:rPr>
              <a:t>T</a:t>
            </a:r>
            <a:r>
              <a:rPr lang="fr-CA" sz="1600" i="1" baseline="-25000" dirty="0">
                <a:solidFill>
                  <a:srgbClr val="000000"/>
                </a:solidFill>
                <a:latin typeface="Gill Sans"/>
              </a:rPr>
              <a:t>h</a:t>
            </a:r>
            <a:r>
              <a:rPr lang="fr-CA" sz="1600" dirty="0">
                <a:solidFill>
                  <a:srgbClr val="000000"/>
                </a:solidFill>
                <a:latin typeface="Gill Sans"/>
              </a:rPr>
              <a:t>: total time </a:t>
            </a:r>
            <a:r>
              <a:rPr lang="fr-CA" sz="1600" dirty="0" err="1">
                <a:solidFill>
                  <a:srgbClr val="000000"/>
                </a:solidFill>
                <a:latin typeface="Gill Sans"/>
              </a:rPr>
              <a:t>foraging</a:t>
            </a:r>
            <a:r>
              <a:rPr lang="fr-CA" sz="1600" dirty="0">
                <a:solidFill>
                  <a:srgbClr val="000000"/>
                </a:solidFill>
                <a:latin typeface="Gill Sans"/>
              </a:rPr>
              <a:t> in </a:t>
            </a:r>
            <a:r>
              <a:rPr lang="fr-CA" sz="1600" dirty="0" err="1">
                <a:solidFill>
                  <a:srgbClr val="000000"/>
                </a:solidFill>
                <a:latin typeface="Gill Sans"/>
              </a:rPr>
              <a:t>paches</a:t>
            </a:r>
            <a:r>
              <a:rPr lang="fr-CA" sz="1600" dirty="0">
                <a:solidFill>
                  <a:srgbClr val="000000"/>
                </a:solidFill>
                <a:latin typeface="Gill Sans"/>
              </a:rPr>
              <a:t> (min) </a:t>
            </a:r>
          </a:p>
          <a:p>
            <a:r>
              <a:rPr lang="fr-CA" sz="1600" i="1" dirty="0">
                <a:solidFill>
                  <a:srgbClr val="000000"/>
                </a:solidFill>
                <a:latin typeface="Gill Sans"/>
              </a:rPr>
              <a:t>T</a:t>
            </a:r>
            <a:r>
              <a:rPr lang="fr-CA" sz="1600" i="1" baseline="-25000" dirty="0">
                <a:solidFill>
                  <a:srgbClr val="000000"/>
                </a:solidFill>
                <a:latin typeface="Gill Sans"/>
              </a:rPr>
              <a:t>r</a:t>
            </a:r>
            <a:r>
              <a:rPr lang="fr-CA" sz="1600" dirty="0">
                <a:solidFill>
                  <a:srgbClr val="000000"/>
                </a:solidFill>
                <a:latin typeface="Gill Sans"/>
              </a:rPr>
              <a:t>:</a:t>
            </a:r>
            <a:r>
              <a:rPr lang="fr-CA" sz="1600" i="1" dirty="0">
                <a:solidFill>
                  <a:srgbClr val="000000"/>
                </a:solidFill>
                <a:latin typeface="Gill Sans"/>
              </a:rPr>
              <a:t> </a:t>
            </a:r>
            <a:r>
              <a:rPr lang="fr-CA" sz="1600" dirty="0">
                <a:solidFill>
                  <a:srgbClr val="000000"/>
                </a:solidFill>
                <a:latin typeface="Gill Sans"/>
              </a:rPr>
              <a:t>total time </a:t>
            </a:r>
            <a:r>
              <a:rPr lang="fr-CA" sz="1600" dirty="0" err="1">
                <a:solidFill>
                  <a:srgbClr val="000000"/>
                </a:solidFill>
                <a:latin typeface="Gill Sans"/>
              </a:rPr>
              <a:t>spent</a:t>
            </a:r>
            <a:r>
              <a:rPr lang="fr-CA" sz="1600" dirty="0">
                <a:solidFill>
                  <a:srgbClr val="000000"/>
                </a:solidFill>
                <a:latin typeface="Gill Sans"/>
              </a:rPr>
              <a:t> in refuges (min)</a:t>
            </a:r>
          </a:p>
          <a:p>
            <a:r>
              <a:rPr lang="fr-CA" sz="1600" i="1" dirty="0" err="1">
                <a:solidFill>
                  <a:srgbClr val="000000"/>
                </a:solidFill>
                <a:latin typeface="Gill Sans"/>
              </a:rPr>
              <a:t>aN</a:t>
            </a:r>
            <a:r>
              <a:rPr lang="fr-CA" sz="1600" dirty="0">
                <a:solidFill>
                  <a:srgbClr val="000000"/>
                </a:solidFill>
                <a:latin typeface="Gill Sans"/>
              </a:rPr>
              <a:t> = </a:t>
            </a:r>
            <a:r>
              <a:rPr lang="fr-CA" sz="2000" i="1" dirty="0">
                <a:sym typeface="Symbol" panose="05050102010706020507" pitchFamily="18" charset="2"/>
              </a:rPr>
              <a:t></a:t>
            </a:r>
            <a:r>
              <a:rPr lang="fr-CA" sz="2000" dirty="0">
                <a:sym typeface="Symbol" panose="05050102010706020507" pitchFamily="18" charset="2"/>
              </a:rPr>
              <a:t>:</a:t>
            </a:r>
            <a:r>
              <a:rPr lang="fr-CA" sz="2000" dirty="0">
                <a:solidFill>
                  <a:srgbClr val="000000"/>
                </a:solidFill>
                <a:latin typeface="Gill Sans"/>
              </a:rPr>
              <a:t> </a:t>
            </a:r>
            <a:r>
              <a:rPr lang="fr-CA" sz="1600" dirty="0">
                <a:sym typeface="Symbol" panose="05050102010706020507" pitchFamily="18" charset="2"/>
              </a:rPr>
              <a:t>patch </a:t>
            </a:r>
            <a:r>
              <a:rPr lang="fr-CA" sz="1600" dirty="0" err="1">
                <a:sym typeface="Symbol" panose="05050102010706020507" pitchFamily="18" charset="2"/>
              </a:rPr>
              <a:t>encounter</a:t>
            </a:r>
            <a:r>
              <a:rPr lang="fr-CA" sz="1600" dirty="0">
                <a:sym typeface="Symbol" panose="05050102010706020507" pitchFamily="18" charset="2"/>
              </a:rPr>
              <a:t> rate (patches/min)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D23C50C6-A7C5-4FBB-861F-D5844CB267E8}"/>
              </a:ext>
            </a:extLst>
          </p:cNvPr>
          <p:cNvSpPr txBox="1"/>
          <p:nvPr/>
        </p:nvSpPr>
        <p:spPr>
          <a:xfrm>
            <a:off x="467544" y="5157192"/>
            <a:ext cx="9470338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900" dirty="0" err="1"/>
              <a:t>We</a:t>
            </a:r>
            <a:r>
              <a:rPr lang="fr-CA" sz="1900" dirty="0"/>
              <a:t> can </a:t>
            </a:r>
            <a:r>
              <a:rPr lang="fr-CA" sz="1900" dirty="0" err="1"/>
              <a:t>then</a:t>
            </a:r>
            <a:r>
              <a:rPr lang="fr-CA" sz="1900" dirty="0"/>
              <a:t> </a:t>
            </a:r>
            <a:r>
              <a:rPr lang="fr-CA" sz="1900" dirty="0" err="1"/>
              <a:t>find</a:t>
            </a:r>
            <a:r>
              <a:rPr lang="fr-CA" sz="1900" dirty="0"/>
              <a:t>:                                             , i.e., </a:t>
            </a:r>
            <a:r>
              <a:rPr lang="fr-CA" sz="1900" i="1" dirty="0"/>
              <a:t>E*</a:t>
            </a:r>
            <a:r>
              <a:rPr lang="fr-CA" sz="1900" i="1" baseline="-25000" dirty="0" err="1"/>
              <a:t>realized</a:t>
            </a:r>
            <a:r>
              <a:rPr lang="fr-CA" sz="1900" i="1" dirty="0"/>
              <a:t> </a:t>
            </a:r>
            <a:r>
              <a:rPr lang="fr-CA" sz="1900" dirty="0" err="1"/>
              <a:t>is</a:t>
            </a:r>
            <a:r>
              <a:rPr lang="fr-CA" sz="1900" dirty="0"/>
              <a:t> the </a:t>
            </a:r>
            <a:r>
              <a:rPr lang="fr-CA" sz="1900" dirty="0" err="1"/>
              <a:t>currency</a:t>
            </a:r>
            <a:r>
              <a:rPr lang="fr-CA" sz="1900" dirty="0"/>
              <a:t> to </a:t>
            </a:r>
            <a:r>
              <a:rPr lang="fr-CA" sz="1900" dirty="0" err="1"/>
              <a:t>maximize</a:t>
            </a:r>
            <a:r>
              <a:rPr lang="fr-CA" sz="19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30953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6" grpId="0"/>
      <p:bldP spid="239" grpId="0"/>
      <p:bldP spid="239" grpId="1"/>
      <p:bldP spid="212" grpId="0"/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rc 3"/>
          <p:cNvSpPr/>
          <p:nvPr/>
        </p:nvSpPr>
        <p:spPr>
          <a:xfrm flipH="1">
            <a:off x="3707904" y="3456384"/>
            <a:ext cx="7560840" cy="4293096"/>
          </a:xfrm>
          <a:prstGeom prst="arc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5" name="Rectangle 4"/>
          <p:cNvSpPr/>
          <p:nvPr/>
        </p:nvSpPr>
        <p:spPr>
          <a:xfrm>
            <a:off x="1691680" y="3068959"/>
            <a:ext cx="6120680" cy="256267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6" name="ZoneTexte 5"/>
          <p:cNvSpPr txBox="1"/>
          <p:nvPr/>
        </p:nvSpPr>
        <p:spPr>
          <a:xfrm>
            <a:off x="1781670" y="5631631"/>
            <a:ext cx="5958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-10	-5	0 	5	10	15	20</a:t>
            </a:r>
            <a:endParaRPr lang="fr-CA" dirty="0"/>
          </a:p>
        </p:txBody>
      </p:sp>
      <p:sp>
        <p:nvSpPr>
          <p:cNvPr id="7" name="ZoneTexte 6"/>
          <p:cNvSpPr txBox="1"/>
          <p:nvPr/>
        </p:nvSpPr>
        <p:spPr>
          <a:xfrm rot="16200000">
            <a:off x="-521375" y="4056317"/>
            <a:ext cx="33441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Cumulative gain rate, </a:t>
            </a:r>
            <a:r>
              <a:rPr lang="en-CA" sz="2400" i="1" dirty="0"/>
              <a:t>g</a:t>
            </a:r>
            <a:r>
              <a:rPr lang="en-CA" sz="2400" dirty="0"/>
              <a:t>(</a:t>
            </a:r>
            <a:r>
              <a:rPr lang="en-CA" sz="2400" i="1" dirty="0"/>
              <a:t>t</a:t>
            </a:r>
            <a:r>
              <a:rPr lang="en-CA" sz="2400" dirty="0"/>
              <a:t>)</a:t>
            </a:r>
            <a:endParaRPr lang="fr-CA" sz="2400" dirty="0"/>
          </a:p>
        </p:txBody>
      </p:sp>
      <p:cxnSp>
        <p:nvCxnSpPr>
          <p:cNvPr id="10" name="Connecteur droit 9"/>
          <p:cNvCxnSpPr/>
          <p:nvPr/>
        </p:nvCxnSpPr>
        <p:spPr>
          <a:xfrm>
            <a:off x="3707904" y="3068959"/>
            <a:ext cx="0" cy="254458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ZoneTexte 13"/>
          <p:cNvSpPr txBox="1"/>
          <p:nvPr/>
        </p:nvSpPr>
        <p:spPr>
          <a:xfrm>
            <a:off x="1835696" y="1713002"/>
            <a:ext cx="7200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 err="1"/>
              <a:t>Charnov</a:t>
            </a:r>
            <a:r>
              <a:rPr lang="en-US" sz="2000" dirty="0"/>
              <a:t>, E.L. 1976. Optimal foraging: the marginal value theorem. </a:t>
            </a:r>
          </a:p>
          <a:p>
            <a:pPr algn="r"/>
            <a:r>
              <a:rPr lang="en-US" sz="2000" dirty="0"/>
              <a:t>Theoretical Population Biology 9:</a:t>
            </a:r>
            <a:r>
              <a:rPr lang="fr-CA" sz="2000" dirty="0"/>
              <a:t>129-136.</a:t>
            </a:r>
          </a:p>
        </p:txBody>
      </p:sp>
      <p:sp>
        <p:nvSpPr>
          <p:cNvPr id="16" name="ZoneTexte 15"/>
          <p:cNvSpPr txBox="1"/>
          <p:nvPr/>
        </p:nvSpPr>
        <p:spPr>
          <a:xfrm>
            <a:off x="4211960" y="4641710"/>
            <a:ext cx="13051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3600" i="1" dirty="0"/>
              <a:t>R</a:t>
            </a:r>
            <a:r>
              <a:rPr lang="en-CA" sz="3600" dirty="0"/>
              <a:t>(</a:t>
            </a:r>
            <a:r>
              <a:rPr lang="en-CA" sz="3600" i="1" dirty="0"/>
              <a:t>t</a:t>
            </a:r>
            <a:r>
              <a:rPr lang="en-CA" sz="3600" dirty="0"/>
              <a:t>) = </a:t>
            </a:r>
            <a:endParaRPr lang="fr-CA" sz="3600" dirty="0"/>
          </a:p>
        </p:txBody>
      </p:sp>
      <p:sp>
        <p:nvSpPr>
          <p:cNvPr id="17" name="ZoneTexte 16"/>
          <p:cNvSpPr txBox="1"/>
          <p:nvPr/>
        </p:nvSpPr>
        <p:spPr>
          <a:xfrm>
            <a:off x="6471540" y="4388911"/>
            <a:ext cx="98456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3600" i="1" dirty="0"/>
              <a:t>g</a:t>
            </a:r>
            <a:r>
              <a:rPr lang="en-CA" sz="3600" dirty="0"/>
              <a:t>(</a:t>
            </a:r>
            <a:r>
              <a:rPr lang="en-CA" sz="3600" i="1" dirty="0"/>
              <a:t>t</a:t>
            </a:r>
            <a:r>
              <a:rPr lang="en-CA" sz="3600" dirty="0"/>
              <a:t>)</a:t>
            </a:r>
          </a:p>
          <a:p>
            <a:pPr algn="ctr"/>
            <a:r>
              <a:rPr lang="en-CA" sz="3600" i="1" dirty="0"/>
              <a:t>S + t</a:t>
            </a:r>
            <a:endParaRPr lang="fr-CA" sz="3600" i="1" baseline="-25000" dirty="0"/>
          </a:p>
        </p:txBody>
      </p:sp>
      <p:cxnSp>
        <p:nvCxnSpPr>
          <p:cNvPr id="23" name="Connecteur droit 22"/>
          <p:cNvCxnSpPr>
            <a:cxnSpLocks/>
          </p:cNvCxnSpPr>
          <p:nvPr/>
        </p:nvCxnSpPr>
        <p:spPr>
          <a:xfrm>
            <a:off x="6231935" y="4989075"/>
            <a:ext cx="147006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Ellipse 23"/>
          <p:cNvSpPr/>
          <p:nvPr/>
        </p:nvSpPr>
        <p:spPr>
          <a:xfrm>
            <a:off x="2339752" y="5589256"/>
            <a:ext cx="144016" cy="144000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A8A871A4-9C29-4ED8-8F99-7EB2DF5FC6E8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7384"/>
            <a:ext cx="9144000" cy="1696616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b="1" dirty="0">
                <a:solidFill>
                  <a:schemeClr val="bg1"/>
                </a:solidFill>
              </a:rPr>
              <a:t>Optimal patch departure time</a:t>
            </a:r>
          </a:p>
          <a:p>
            <a:r>
              <a:rPr lang="en-CA" b="1" dirty="0">
                <a:solidFill>
                  <a:schemeClr val="bg1"/>
                </a:solidFill>
              </a:rPr>
              <a:t>Marginal value theorem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6DB8FEDC-599A-44BC-85FA-9634C45FB44B}"/>
              </a:ext>
            </a:extLst>
          </p:cNvPr>
          <p:cNvSpPr txBox="1"/>
          <p:nvPr/>
        </p:nvSpPr>
        <p:spPr>
          <a:xfrm>
            <a:off x="4139952" y="5923244"/>
            <a:ext cx="36972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Foraging time in the patch, </a:t>
            </a:r>
            <a:r>
              <a:rPr lang="en-CA" sz="2400" i="1" dirty="0"/>
              <a:t>t</a:t>
            </a:r>
            <a:endParaRPr lang="fr-CA" sz="2400" i="1" dirty="0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45722E7A-B2E4-4BA8-A325-7A95184CFE5E}"/>
              </a:ext>
            </a:extLst>
          </p:cNvPr>
          <p:cNvSpPr txBox="1"/>
          <p:nvPr/>
        </p:nvSpPr>
        <p:spPr>
          <a:xfrm>
            <a:off x="1756024" y="5923244"/>
            <a:ext cx="18487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2400" dirty="0"/>
              <a:t>Travel time, </a:t>
            </a:r>
            <a:r>
              <a:rPr lang="en-CA" sz="2400" i="1" dirty="0"/>
              <a:t>S</a:t>
            </a:r>
            <a:endParaRPr lang="fr-CA" sz="2400" i="1" dirty="0"/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91787D35-EC8D-4D72-A63C-496D5F949D2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14" t="8541" r="35018" b="4490"/>
          <a:stretch/>
        </p:blipFill>
        <p:spPr>
          <a:xfrm>
            <a:off x="1885573" y="3364051"/>
            <a:ext cx="1552267" cy="1883634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85194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rc 3"/>
          <p:cNvSpPr/>
          <p:nvPr/>
        </p:nvSpPr>
        <p:spPr>
          <a:xfrm flipH="1">
            <a:off x="3707904" y="3456384"/>
            <a:ext cx="7560840" cy="4293096"/>
          </a:xfrm>
          <a:prstGeom prst="arc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5" name="Rectangle 4"/>
          <p:cNvSpPr/>
          <p:nvPr/>
        </p:nvSpPr>
        <p:spPr>
          <a:xfrm>
            <a:off x="1691680" y="3068959"/>
            <a:ext cx="6120680" cy="256267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6" name="ZoneTexte 5"/>
          <p:cNvSpPr txBox="1"/>
          <p:nvPr/>
        </p:nvSpPr>
        <p:spPr>
          <a:xfrm>
            <a:off x="1763688" y="5631631"/>
            <a:ext cx="5958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-10	-5	0 	5	10	15	20</a:t>
            </a:r>
            <a:endParaRPr lang="fr-CA" dirty="0"/>
          </a:p>
        </p:txBody>
      </p:sp>
      <p:cxnSp>
        <p:nvCxnSpPr>
          <p:cNvPr id="10" name="Connecteur droit 9"/>
          <p:cNvCxnSpPr/>
          <p:nvPr/>
        </p:nvCxnSpPr>
        <p:spPr>
          <a:xfrm>
            <a:off x="3707904" y="3068959"/>
            <a:ext cx="0" cy="254458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ZoneTexte 13"/>
          <p:cNvSpPr txBox="1"/>
          <p:nvPr/>
        </p:nvSpPr>
        <p:spPr>
          <a:xfrm>
            <a:off x="1835696" y="1713002"/>
            <a:ext cx="7200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 err="1"/>
              <a:t>Charnov</a:t>
            </a:r>
            <a:r>
              <a:rPr lang="en-US" sz="2000" dirty="0"/>
              <a:t>, E.L. 1976. Optimal foraging: the marginal value theorem. </a:t>
            </a:r>
          </a:p>
          <a:p>
            <a:pPr algn="r"/>
            <a:r>
              <a:rPr lang="en-US" sz="2000" dirty="0"/>
              <a:t>Theoretical Population Biology 9:</a:t>
            </a:r>
            <a:r>
              <a:rPr lang="fr-CA" sz="2000" dirty="0"/>
              <a:t>129-136.</a:t>
            </a:r>
          </a:p>
        </p:txBody>
      </p:sp>
      <p:cxnSp>
        <p:nvCxnSpPr>
          <p:cNvPr id="9" name="Connecteur droit 8"/>
          <p:cNvCxnSpPr/>
          <p:nvPr/>
        </p:nvCxnSpPr>
        <p:spPr>
          <a:xfrm flipV="1">
            <a:off x="2339752" y="3284984"/>
            <a:ext cx="3600400" cy="2346646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3" name="Connecteur droit avec flèche 12"/>
          <p:cNvCxnSpPr/>
          <p:nvPr/>
        </p:nvCxnSpPr>
        <p:spPr>
          <a:xfrm>
            <a:off x="4671021" y="4149080"/>
            <a:ext cx="0" cy="1453852"/>
          </a:xfrm>
          <a:prstGeom prst="straightConnector1">
            <a:avLst/>
          </a:prstGeom>
          <a:ln w="38100"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Ellipse 14"/>
          <p:cNvSpPr/>
          <p:nvPr/>
        </p:nvSpPr>
        <p:spPr>
          <a:xfrm>
            <a:off x="2339752" y="5589256"/>
            <a:ext cx="144016" cy="144000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8" name="ZoneTexte 17"/>
          <p:cNvSpPr txBox="1"/>
          <p:nvPr/>
        </p:nvSpPr>
        <p:spPr>
          <a:xfrm>
            <a:off x="4716016" y="4725144"/>
            <a:ext cx="2378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Optimal </a:t>
            </a:r>
            <a:r>
              <a:rPr lang="fr-FR" dirty="0" err="1"/>
              <a:t>residence</a:t>
            </a:r>
            <a:r>
              <a:rPr lang="fr-FR" dirty="0"/>
              <a:t> time</a:t>
            </a:r>
          </a:p>
        </p:txBody>
      </p:sp>
      <p:sp>
        <p:nvSpPr>
          <p:cNvPr id="19" name="Rectangle 18"/>
          <p:cNvSpPr/>
          <p:nvPr/>
        </p:nvSpPr>
        <p:spPr>
          <a:xfrm>
            <a:off x="2176761" y="5085184"/>
            <a:ext cx="47000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CA" sz="2800" i="1" dirty="0"/>
              <a:t>-S</a:t>
            </a:r>
            <a:endParaRPr lang="fr-CA" sz="2800" i="1" dirty="0"/>
          </a:p>
        </p:txBody>
      </p:sp>
      <p:sp>
        <p:nvSpPr>
          <p:cNvPr id="21" name="Rectangle 20"/>
          <p:cNvSpPr/>
          <p:nvPr/>
        </p:nvSpPr>
        <p:spPr>
          <a:xfrm>
            <a:off x="4738349" y="5114006"/>
            <a:ext cx="48442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CA" sz="2800" i="1" dirty="0"/>
              <a:t>t*</a:t>
            </a:r>
            <a:endParaRPr lang="fr-CA" sz="2800" i="1" dirty="0"/>
          </a:p>
        </p:txBody>
      </p:sp>
      <p:sp>
        <p:nvSpPr>
          <p:cNvPr id="17" name="Rectangle 2">
            <a:extLst>
              <a:ext uri="{FF2B5EF4-FFF2-40B4-BE49-F238E27FC236}">
                <a16:creationId xmlns:a16="http://schemas.microsoft.com/office/drawing/2014/main" id="{072ACDE5-3917-47B7-BCA4-59B2C66B3324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7384"/>
            <a:ext cx="9144000" cy="1696616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b="1" dirty="0">
                <a:solidFill>
                  <a:schemeClr val="bg1"/>
                </a:solidFill>
              </a:rPr>
              <a:t>Optimal patch departure time</a:t>
            </a:r>
          </a:p>
          <a:p>
            <a:r>
              <a:rPr lang="en-CA" b="1" dirty="0">
                <a:solidFill>
                  <a:schemeClr val="bg1"/>
                </a:solidFill>
              </a:rPr>
              <a:t>Marginal value theorem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3C529DA2-5145-4DCD-9C44-DCC9F3305A8A}"/>
              </a:ext>
            </a:extLst>
          </p:cNvPr>
          <p:cNvSpPr txBox="1"/>
          <p:nvPr/>
        </p:nvSpPr>
        <p:spPr>
          <a:xfrm rot="16200000">
            <a:off x="-521375" y="4056317"/>
            <a:ext cx="33441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Cumulative gain rate, </a:t>
            </a:r>
            <a:r>
              <a:rPr lang="en-CA" sz="2400" i="1" dirty="0"/>
              <a:t>g</a:t>
            </a:r>
            <a:r>
              <a:rPr lang="en-CA" sz="2400" dirty="0"/>
              <a:t>(</a:t>
            </a:r>
            <a:r>
              <a:rPr lang="en-CA" sz="2400" i="1" dirty="0"/>
              <a:t>t</a:t>
            </a:r>
            <a:r>
              <a:rPr lang="en-CA" sz="2400" dirty="0"/>
              <a:t>)</a:t>
            </a:r>
            <a:endParaRPr lang="fr-CA" sz="2400" dirty="0"/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9E81C5D6-0D42-415F-BB7D-4B2E2F482650}"/>
              </a:ext>
            </a:extLst>
          </p:cNvPr>
          <p:cNvSpPr txBox="1"/>
          <p:nvPr/>
        </p:nvSpPr>
        <p:spPr>
          <a:xfrm>
            <a:off x="4139952" y="5923244"/>
            <a:ext cx="36972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Foraging time in the patch, </a:t>
            </a:r>
            <a:r>
              <a:rPr lang="en-CA" sz="2400" i="1" dirty="0"/>
              <a:t>t</a:t>
            </a:r>
            <a:endParaRPr lang="fr-CA" sz="2400" i="1" dirty="0"/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F54079EC-F2DD-4248-B985-D51A36D2A734}"/>
              </a:ext>
            </a:extLst>
          </p:cNvPr>
          <p:cNvSpPr txBox="1"/>
          <p:nvPr/>
        </p:nvSpPr>
        <p:spPr>
          <a:xfrm>
            <a:off x="1756024" y="5923244"/>
            <a:ext cx="18487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2400" dirty="0"/>
              <a:t>Travel time, </a:t>
            </a:r>
            <a:r>
              <a:rPr lang="en-CA" sz="2400" i="1" dirty="0"/>
              <a:t>S</a:t>
            </a:r>
            <a:endParaRPr lang="fr-CA" sz="2400" i="1" dirty="0"/>
          </a:p>
        </p:txBody>
      </p:sp>
    </p:spTree>
    <p:extLst>
      <p:ext uri="{BB962C8B-B14F-4D97-AF65-F5344CB8AC3E}">
        <p14:creationId xmlns:p14="http://schemas.microsoft.com/office/powerpoint/2010/main" val="537307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rc 3"/>
          <p:cNvSpPr/>
          <p:nvPr/>
        </p:nvSpPr>
        <p:spPr>
          <a:xfrm flipH="1">
            <a:off x="3707904" y="3456384"/>
            <a:ext cx="7560840" cy="4293096"/>
          </a:xfrm>
          <a:prstGeom prst="arc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5" name="Rectangle 4"/>
          <p:cNvSpPr/>
          <p:nvPr/>
        </p:nvSpPr>
        <p:spPr>
          <a:xfrm>
            <a:off x="1691680" y="3068959"/>
            <a:ext cx="6120680" cy="256267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6" name="ZoneTexte 5"/>
          <p:cNvSpPr txBox="1"/>
          <p:nvPr/>
        </p:nvSpPr>
        <p:spPr>
          <a:xfrm>
            <a:off x="1763688" y="5631631"/>
            <a:ext cx="5958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-10	-5	0 	5	10	15	20</a:t>
            </a:r>
            <a:endParaRPr lang="fr-CA" dirty="0"/>
          </a:p>
        </p:txBody>
      </p:sp>
      <p:cxnSp>
        <p:nvCxnSpPr>
          <p:cNvPr id="10" name="Connecteur droit 9"/>
          <p:cNvCxnSpPr/>
          <p:nvPr/>
        </p:nvCxnSpPr>
        <p:spPr>
          <a:xfrm>
            <a:off x="3707904" y="3068959"/>
            <a:ext cx="0" cy="254458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ZoneTexte 13"/>
          <p:cNvSpPr txBox="1"/>
          <p:nvPr/>
        </p:nvSpPr>
        <p:spPr>
          <a:xfrm>
            <a:off x="1871343" y="2109272"/>
            <a:ext cx="71295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sz="2800" dirty="0"/>
              <a:t>Lower average time to move between patches</a:t>
            </a:r>
            <a:endParaRPr lang="fr-CA" sz="2800" dirty="0"/>
          </a:p>
        </p:txBody>
      </p:sp>
      <p:cxnSp>
        <p:nvCxnSpPr>
          <p:cNvPr id="9" name="Connecteur droit 8"/>
          <p:cNvCxnSpPr/>
          <p:nvPr/>
        </p:nvCxnSpPr>
        <p:spPr>
          <a:xfrm flipV="1">
            <a:off x="2339752" y="3284984"/>
            <a:ext cx="3600400" cy="2346646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3" name="Connecteur droit avec flèche 12"/>
          <p:cNvCxnSpPr/>
          <p:nvPr/>
        </p:nvCxnSpPr>
        <p:spPr>
          <a:xfrm>
            <a:off x="4671021" y="4149080"/>
            <a:ext cx="0" cy="1453852"/>
          </a:xfrm>
          <a:prstGeom prst="straightConnector1">
            <a:avLst/>
          </a:prstGeom>
          <a:ln w="38100"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Ellipse 14"/>
          <p:cNvSpPr/>
          <p:nvPr/>
        </p:nvSpPr>
        <p:spPr>
          <a:xfrm>
            <a:off x="2339752" y="5589256"/>
            <a:ext cx="144016" cy="144000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9" name="Rectangle 18"/>
          <p:cNvSpPr/>
          <p:nvPr/>
        </p:nvSpPr>
        <p:spPr>
          <a:xfrm>
            <a:off x="2176761" y="5085184"/>
            <a:ext cx="47000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CA" sz="2800" i="1" dirty="0"/>
              <a:t>-S</a:t>
            </a:r>
            <a:endParaRPr lang="fr-CA" sz="2800" i="1" dirty="0"/>
          </a:p>
        </p:txBody>
      </p:sp>
      <p:sp>
        <p:nvSpPr>
          <p:cNvPr id="21" name="Rectangle 20"/>
          <p:cNvSpPr/>
          <p:nvPr/>
        </p:nvSpPr>
        <p:spPr>
          <a:xfrm>
            <a:off x="4738349" y="5114006"/>
            <a:ext cx="48442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CA" sz="2800" i="1" dirty="0"/>
              <a:t>t*</a:t>
            </a:r>
            <a:endParaRPr lang="fr-CA" sz="2800" i="1" dirty="0"/>
          </a:p>
        </p:txBody>
      </p:sp>
      <p:cxnSp>
        <p:nvCxnSpPr>
          <p:cNvPr id="27" name="Connecteur droit avec flèche 26"/>
          <p:cNvCxnSpPr/>
          <p:nvPr/>
        </p:nvCxnSpPr>
        <p:spPr>
          <a:xfrm>
            <a:off x="4211960" y="4639444"/>
            <a:ext cx="0" cy="949812"/>
          </a:xfrm>
          <a:prstGeom prst="straightConnector1">
            <a:avLst/>
          </a:prstGeom>
          <a:ln w="38100"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avec flèche 29"/>
          <p:cNvCxnSpPr/>
          <p:nvPr/>
        </p:nvCxnSpPr>
        <p:spPr>
          <a:xfrm>
            <a:off x="4644008" y="4149080"/>
            <a:ext cx="0" cy="1453852"/>
          </a:xfrm>
          <a:prstGeom prst="straightConnector1">
            <a:avLst/>
          </a:prstGeom>
          <a:ln w="38100">
            <a:solidFill>
              <a:schemeClr val="bg2">
                <a:lumMod val="90000"/>
              </a:schemeClr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30"/>
          <p:cNvCxnSpPr/>
          <p:nvPr/>
        </p:nvCxnSpPr>
        <p:spPr>
          <a:xfrm flipV="1">
            <a:off x="2339752" y="3285000"/>
            <a:ext cx="3600400" cy="2346646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2" name="Ellipse 31"/>
          <p:cNvSpPr/>
          <p:nvPr/>
        </p:nvSpPr>
        <p:spPr>
          <a:xfrm>
            <a:off x="2339752" y="5589256"/>
            <a:ext cx="144016" cy="144000"/>
          </a:xfrm>
          <a:prstGeom prst="ellipse">
            <a:avLst/>
          </a:prstGeom>
          <a:solidFill>
            <a:schemeClr val="bg2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cxnSp>
        <p:nvCxnSpPr>
          <p:cNvPr id="23" name="Connecteur droit 22"/>
          <p:cNvCxnSpPr/>
          <p:nvPr/>
        </p:nvCxnSpPr>
        <p:spPr>
          <a:xfrm flipV="1">
            <a:off x="3203848" y="3212976"/>
            <a:ext cx="2232248" cy="2376282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2" name="Rectangle 2">
            <a:extLst>
              <a:ext uri="{FF2B5EF4-FFF2-40B4-BE49-F238E27FC236}">
                <a16:creationId xmlns:a16="http://schemas.microsoft.com/office/drawing/2014/main" id="{BC151AE1-0F77-4904-A06C-8BD686FBF89A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7384"/>
            <a:ext cx="9144000" cy="1696616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b="1" dirty="0">
                <a:solidFill>
                  <a:schemeClr val="bg1"/>
                </a:solidFill>
              </a:rPr>
              <a:t>Optimal patch departure time</a:t>
            </a:r>
          </a:p>
          <a:p>
            <a:r>
              <a:rPr lang="en-CA" b="1" dirty="0">
                <a:solidFill>
                  <a:schemeClr val="bg1"/>
                </a:solidFill>
              </a:rPr>
              <a:t>Marginal value theorem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986B9D5C-EDC7-403D-9B62-27BCF04DF2CB}"/>
              </a:ext>
            </a:extLst>
          </p:cNvPr>
          <p:cNvSpPr txBox="1"/>
          <p:nvPr/>
        </p:nvSpPr>
        <p:spPr>
          <a:xfrm rot="16200000">
            <a:off x="-521375" y="4056317"/>
            <a:ext cx="33441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Cumulative gain rate, </a:t>
            </a:r>
            <a:r>
              <a:rPr lang="en-CA" sz="2400" i="1" dirty="0"/>
              <a:t>g</a:t>
            </a:r>
            <a:r>
              <a:rPr lang="en-CA" sz="2400" dirty="0"/>
              <a:t>(</a:t>
            </a:r>
            <a:r>
              <a:rPr lang="en-CA" sz="2400" i="1" dirty="0"/>
              <a:t>t</a:t>
            </a:r>
            <a:r>
              <a:rPr lang="en-CA" sz="2400" dirty="0"/>
              <a:t>)</a:t>
            </a:r>
            <a:endParaRPr lang="fr-CA" sz="2400" dirty="0"/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DD2656C1-2CFB-469D-8593-424041D27F4F}"/>
              </a:ext>
            </a:extLst>
          </p:cNvPr>
          <p:cNvSpPr txBox="1"/>
          <p:nvPr/>
        </p:nvSpPr>
        <p:spPr>
          <a:xfrm>
            <a:off x="4139952" y="5923244"/>
            <a:ext cx="36972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Foraging time in the patch, </a:t>
            </a:r>
            <a:r>
              <a:rPr lang="en-CA" sz="2400" i="1" dirty="0"/>
              <a:t>t</a:t>
            </a:r>
            <a:endParaRPr lang="fr-CA" sz="2400" i="1" dirty="0"/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8271A452-9890-4D04-9CE9-7F2A2E5B2DC5}"/>
              </a:ext>
            </a:extLst>
          </p:cNvPr>
          <p:cNvSpPr txBox="1"/>
          <p:nvPr/>
        </p:nvSpPr>
        <p:spPr>
          <a:xfrm>
            <a:off x="1756024" y="5923244"/>
            <a:ext cx="18487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2400" dirty="0"/>
              <a:t>Travel time, </a:t>
            </a:r>
            <a:r>
              <a:rPr lang="en-CA" sz="2400" i="1" dirty="0"/>
              <a:t>S</a:t>
            </a:r>
            <a:endParaRPr lang="fr-CA" sz="2400" i="1" dirty="0"/>
          </a:p>
        </p:txBody>
      </p:sp>
    </p:spTree>
    <p:extLst>
      <p:ext uri="{BB962C8B-B14F-4D97-AF65-F5344CB8AC3E}">
        <p14:creationId xmlns:p14="http://schemas.microsoft.com/office/powerpoint/2010/main" val="2925197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8663 6.47549E-7 L 4.72222E-6 6.47549E-7 " pathEditMode="relative" rAng="0" ptsTypes="AA">
                                      <p:cBhvr>
                                        <p:cTn id="6" dur="200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34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32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rc 3"/>
          <p:cNvSpPr/>
          <p:nvPr/>
        </p:nvSpPr>
        <p:spPr>
          <a:xfrm flipH="1">
            <a:off x="3707904" y="3456384"/>
            <a:ext cx="5832648" cy="4293096"/>
          </a:xfrm>
          <a:prstGeom prst="arc">
            <a:avLst>
              <a:gd name="adj1" fmla="val 16781190"/>
              <a:gd name="adj2" fmla="val 0"/>
            </a:avLst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6" name="ZoneTexte 5"/>
          <p:cNvSpPr txBox="1"/>
          <p:nvPr/>
        </p:nvSpPr>
        <p:spPr>
          <a:xfrm>
            <a:off x="1763688" y="5631631"/>
            <a:ext cx="5958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-10	-5	0 	5	10	15	20</a:t>
            </a:r>
            <a:endParaRPr lang="fr-CA" dirty="0"/>
          </a:p>
        </p:txBody>
      </p:sp>
      <p:cxnSp>
        <p:nvCxnSpPr>
          <p:cNvPr id="10" name="Connecteur droit 9"/>
          <p:cNvCxnSpPr/>
          <p:nvPr/>
        </p:nvCxnSpPr>
        <p:spPr>
          <a:xfrm>
            <a:off x="3707904" y="3068959"/>
            <a:ext cx="0" cy="254458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ZoneTexte 13"/>
          <p:cNvSpPr txBox="1"/>
          <p:nvPr/>
        </p:nvSpPr>
        <p:spPr>
          <a:xfrm>
            <a:off x="1475656" y="2109961"/>
            <a:ext cx="7200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sz="2800" dirty="0"/>
              <a:t>Lower performance of the consumer</a:t>
            </a:r>
          </a:p>
        </p:txBody>
      </p:sp>
      <p:cxnSp>
        <p:nvCxnSpPr>
          <p:cNvPr id="9" name="Connecteur droit 8"/>
          <p:cNvCxnSpPr/>
          <p:nvPr/>
        </p:nvCxnSpPr>
        <p:spPr>
          <a:xfrm flipV="1">
            <a:off x="2339752" y="3212976"/>
            <a:ext cx="3384376" cy="2418654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3" name="Connecteur droit avec flèche 12"/>
          <p:cNvCxnSpPr/>
          <p:nvPr/>
        </p:nvCxnSpPr>
        <p:spPr>
          <a:xfrm>
            <a:off x="4572000" y="4077072"/>
            <a:ext cx="0" cy="1453852"/>
          </a:xfrm>
          <a:prstGeom prst="straightConnector1">
            <a:avLst/>
          </a:prstGeom>
          <a:ln w="38100"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Ellipse 14"/>
          <p:cNvSpPr/>
          <p:nvPr/>
        </p:nvSpPr>
        <p:spPr>
          <a:xfrm>
            <a:off x="2339752" y="5589256"/>
            <a:ext cx="144016" cy="144000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9" name="Rectangle 18"/>
          <p:cNvSpPr/>
          <p:nvPr/>
        </p:nvSpPr>
        <p:spPr>
          <a:xfrm>
            <a:off x="2176761" y="5085184"/>
            <a:ext cx="47000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CA" sz="2800" i="1" dirty="0"/>
              <a:t>-S</a:t>
            </a:r>
            <a:endParaRPr lang="fr-CA" sz="2800" i="1" dirty="0"/>
          </a:p>
        </p:txBody>
      </p:sp>
      <p:sp>
        <p:nvSpPr>
          <p:cNvPr id="21" name="Rectangle 20"/>
          <p:cNvSpPr/>
          <p:nvPr/>
        </p:nvSpPr>
        <p:spPr>
          <a:xfrm>
            <a:off x="4067944" y="5114006"/>
            <a:ext cx="48442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CA" sz="2800" i="1" dirty="0"/>
              <a:t>t*</a:t>
            </a:r>
            <a:endParaRPr lang="fr-CA" sz="2800" i="1" dirty="0"/>
          </a:p>
        </p:txBody>
      </p:sp>
      <p:sp>
        <p:nvSpPr>
          <p:cNvPr id="16" name="Arc 15"/>
          <p:cNvSpPr/>
          <p:nvPr/>
        </p:nvSpPr>
        <p:spPr>
          <a:xfrm flipH="1">
            <a:off x="3707904" y="4437112"/>
            <a:ext cx="11233248" cy="2369878"/>
          </a:xfrm>
          <a:prstGeom prst="arc">
            <a:avLst>
              <a:gd name="adj1" fmla="val 16015243"/>
              <a:gd name="adj2" fmla="val 0"/>
            </a:avLst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cxnSp>
        <p:nvCxnSpPr>
          <p:cNvPr id="17" name="Connecteur droit 16"/>
          <p:cNvCxnSpPr/>
          <p:nvPr/>
        </p:nvCxnSpPr>
        <p:spPr>
          <a:xfrm flipV="1">
            <a:off x="2411760" y="4106690"/>
            <a:ext cx="4896544" cy="148255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3" name="Connecteur droit avec flèche 22"/>
          <p:cNvCxnSpPr/>
          <p:nvPr/>
        </p:nvCxnSpPr>
        <p:spPr>
          <a:xfrm>
            <a:off x="4860032" y="4941168"/>
            <a:ext cx="0" cy="589756"/>
          </a:xfrm>
          <a:prstGeom prst="straightConnector1">
            <a:avLst/>
          </a:prstGeom>
          <a:ln w="38100"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7492473" y="4106690"/>
            <a:ext cx="2048079" cy="8344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5" name="Rectangle 4"/>
          <p:cNvSpPr/>
          <p:nvPr/>
        </p:nvSpPr>
        <p:spPr>
          <a:xfrm>
            <a:off x="1691680" y="3068959"/>
            <a:ext cx="6120680" cy="256267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28" name="Arc 27"/>
          <p:cNvSpPr/>
          <p:nvPr/>
        </p:nvSpPr>
        <p:spPr>
          <a:xfrm flipH="1">
            <a:off x="3707904" y="3456384"/>
            <a:ext cx="5832648" cy="4293096"/>
          </a:xfrm>
          <a:prstGeom prst="arc">
            <a:avLst>
              <a:gd name="adj1" fmla="val 16781190"/>
              <a:gd name="adj2" fmla="val 0"/>
            </a:avLst>
          </a:prstGeom>
          <a:ln w="5715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cxnSp>
        <p:nvCxnSpPr>
          <p:cNvPr id="29" name="Connecteur droit 28"/>
          <p:cNvCxnSpPr/>
          <p:nvPr/>
        </p:nvCxnSpPr>
        <p:spPr>
          <a:xfrm flipV="1">
            <a:off x="2339752" y="3170586"/>
            <a:ext cx="3384376" cy="2418654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0" name="Connecteur droit avec flèche 29"/>
          <p:cNvCxnSpPr/>
          <p:nvPr/>
        </p:nvCxnSpPr>
        <p:spPr>
          <a:xfrm>
            <a:off x="4572000" y="4034682"/>
            <a:ext cx="0" cy="1453852"/>
          </a:xfrm>
          <a:prstGeom prst="straightConnector1">
            <a:avLst/>
          </a:prstGeom>
          <a:ln w="38100">
            <a:solidFill>
              <a:schemeClr val="bg2">
                <a:lumMod val="90000"/>
              </a:schemeClr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">
            <a:extLst>
              <a:ext uri="{FF2B5EF4-FFF2-40B4-BE49-F238E27FC236}">
                <a16:creationId xmlns:a16="http://schemas.microsoft.com/office/drawing/2014/main" id="{D8ABAFF5-5DC6-45D3-B11A-7613DBAE9B9D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7384"/>
            <a:ext cx="9144000" cy="1696616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b="1" dirty="0">
                <a:solidFill>
                  <a:schemeClr val="bg1"/>
                </a:solidFill>
              </a:rPr>
              <a:t>Optimal patch departure time</a:t>
            </a:r>
          </a:p>
          <a:p>
            <a:r>
              <a:rPr lang="en-CA" b="1" dirty="0">
                <a:solidFill>
                  <a:schemeClr val="bg1"/>
                </a:solidFill>
              </a:rPr>
              <a:t>Marginal value theorem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225186A3-EF31-4425-A4B6-CD12FCF8B31D}"/>
              </a:ext>
            </a:extLst>
          </p:cNvPr>
          <p:cNvSpPr txBox="1"/>
          <p:nvPr/>
        </p:nvSpPr>
        <p:spPr>
          <a:xfrm>
            <a:off x="4139952" y="5923244"/>
            <a:ext cx="36972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Foraging time in the patch, </a:t>
            </a:r>
            <a:r>
              <a:rPr lang="en-CA" sz="2400" i="1" dirty="0"/>
              <a:t>t</a:t>
            </a:r>
            <a:endParaRPr lang="fr-CA" sz="2400" i="1" dirty="0"/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A22CBBF2-28D9-40CD-96A8-A3E16F7B7500}"/>
              </a:ext>
            </a:extLst>
          </p:cNvPr>
          <p:cNvSpPr txBox="1"/>
          <p:nvPr/>
        </p:nvSpPr>
        <p:spPr>
          <a:xfrm>
            <a:off x="1756024" y="5923244"/>
            <a:ext cx="18487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2400" dirty="0"/>
              <a:t>Travel time, </a:t>
            </a:r>
            <a:r>
              <a:rPr lang="en-CA" sz="2400" i="1" dirty="0"/>
              <a:t>S</a:t>
            </a:r>
            <a:endParaRPr lang="fr-CA" sz="2400" i="1" dirty="0"/>
          </a:p>
        </p:txBody>
      </p:sp>
    </p:spTree>
    <p:extLst>
      <p:ext uri="{BB962C8B-B14F-4D97-AF65-F5344CB8AC3E}">
        <p14:creationId xmlns:p14="http://schemas.microsoft.com/office/powerpoint/2010/main" val="1403988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6" grpId="0" animBg="1"/>
      <p:bldP spid="2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dafor97\Pictures\etourneau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4360914"/>
            <a:ext cx="3168231" cy="2380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011" name="Picture 3" descr="C:\Users\dafor97\Pictures\jcs-sturnus-vulgaris-39189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865" y="1988840"/>
            <a:ext cx="3134039" cy="2096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oneTexte 4"/>
          <p:cNvSpPr txBox="1"/>
          <p:nvPr/>
        </p:nvSpPr>
        <p:spPr>
          <a:xfrm>
            <a:off x="4139952" y="5445224"/>
            <a:ext cx="47529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Variation in </a:t>
            </a:r>
            <a:r>
              <a:rPr lang="fr-FR" sz="2400" dirty="0" err="1"/>
              <a:t>mealworm</a:t>
            </a:r>
            <a:r>
              <a:rPr lang="fr-FR" sz="2400" dirty="0"/>
              <a:t> </a:t>
            </a:r>
            <a:r>
              <a:rPr lang="fr-FR" sz="2400" dirty="0" err="1"/>
              <a:t>load</a:t>
            </a:r>
            <a:r>
              <a:rPr lang="fr-FR" sz="2400" dirty="0"/>
              <a:t> size, </a:t>
            </a:r>
            <a:r>
              <a:rPr lang="fr-FR" sz="2400" dirty="0" err="1"/>
              <a:t>given</a:t>
            </a:r>
            <a:r>
              <a:rPr lang="fr-FR" sz="2400" dirty="0"/>
              <a:t> the distance </a:t>
            </a:r>
            <a:r>
              <a:rPr lang="fr-FR" sz="2400" dirty="0" err="1"/>
              <a:t>from</a:t>
            </a:r>
            <a:r>
              <a:rPr lang="fr-FR" sz="2400" dirty="0"/>
              <a:t> the </a:t>
            </a:r>
            <a:r>
              <a:rPr lang="fr-FR" sz="2400" dirty="0" err="1"/>
              <a:t>nest</a:t>
            </a:r>
            <a:endParaRPr lang="fr-FR" sz="2400" dirty="0"/>
          </a:p>
        </p:txBody>
      </p:sp>
      <p:pic>
        <p:nvPicPr>
          <p:cNvPr id="43013" name="Picture 5" descr="C:\Users\dafor97\Pictures\Starlings_feed_on_tipula_larva_by_Frode_Falkenberg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6378" y="2158395"/>
            <a:ext cx="4386538" cy="2998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015" name="Picture 7" descr="C:\Users\dafor97\Pictures\etourneau2web.jp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17" t="8326" r="28504" b="19130"/>
          <a:stretch/>
        </p:blipFill>
        <p:spPr bwMode="auto">
          <a:xfrm>
            <a:off x="769554" y="2060848"/>
            <a:ext cx="2731263" cy="3312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ZoneTexte 8"/>
          <p:cNvSpPr txBox="1"/>
          <p:nvPr/>
        </p:nvSpPr>
        <p:spPr>
          <a:xfrm>
            <a:off x="4206586" y="2179873"/>
            <a:ext cx="4937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FF00"/>
                </a:solidFill>
              </a:rPr>
              <a:t>Mealworms (larvae of </a:t>
            </a:r>
            <a:r>
              <a:rPr lang="en-US" b="1" i="1" dirty="0">
                <a:solidFill>
                  <a:srgbClr val="FFFF00"/>
                </a:solidFill>
              </a:rPr>
              <a:t>Tenebrio </a:t>
            </a:r>
            <a:r>
              <a:rPr lang="en-US" b="1" i="1" dirty="0" err="1">
                <a:solidFill>
                  <a:srgbClr val="FFFF00"/>
                </a:solidFill>
              </a:rPr>
              <a:t>molitor</a:t>
            </a:r>
            <a:r>
              <a:rPr lang="en-US" b="1" dirty="0">
                <a:solidFill>
                  <a:srgbClr val="FFFF00"/>
                </a:solidFill>
              </a:rPr>
              <a:t>)</a:t>
            </a:r>
            <a:endParaRPr lang="fr-CA" sz="24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3012" name="Picture 4" descr="C:\Users\dafor97\Pictures\Sturnus_vulgaris_Rudi_Petitjean_Buret_15_12_2006RP068583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3159" y="2089598"/>
            <a:ext cx="4752975" cy="3324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2">
            <a:extLst>
              <a:ext uri="{FF2B5EF4-FFF2-40B4-BE49-F238E27FC236}">
                <a16:creationId xmlns:a16="http://schemas.microsoft.com/office/drawing/2014/main" id="{A72D31D6-436C-42CE-98CB-126C712A0EC5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7384"/>
            <a:ext cx="9144000" cy="1696616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b="1" dirty="0">
                <a:solidFill>
                  <a:schemeClr val="bg1"/>
                </a:solidFill>
              </a:rPr>
              <a:t>Optimal patch departure time</a:t>
            </a:r>
          </a:p>
          <a:p>
            <a:r>
              <a:rPr lang="en-CA" b="1" dirty="0">
                <a:solidFill>
                  <a:schemeClr val="bg1"/>
                </a:solidFill>
              </a:rPr>
              <a:t>Marginal value theorem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B8D30153-CCC6-4F76-AB3A-1393502DA47C}"/>
              </a:ext>
            </a:extLst>
          </p:cNvPr>
          <p:cNvSpPr txBox="1"/>
          <p:nvPr/>
        </p:nvSpPr>
        <p:spPr>
          <a:xfrm>
            <a:off x="3902728" y="6460688"/>
            <a:ext cx="5265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Kacelnik</a:t>
            </a:r>
            <a:r>
              <a:rPr lang="en-CA" dirty="0"/>
              <a:t> (1984, </a:t>
            </a:r>
            <a:r>
              <a:rPr lang="en-US" dirty="0"/>
              <a:t>Journal of Animal Ecology 53: 283-299)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867455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/>
          <p:cNvSpPr txBox="1"/>
          <p:nvPr/>
        </p:nvSpPr>
        <p:spPr>
          <a:xfrm>
            <a:off x="4932043" y="6372716"/>
            <a:ext cx="4176461" cy="368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Kacelnik</a:t>
            </a:r>
            <a:r>
              <a:rPr lang="en-CA" dirty="0"/>
              <a:t> (1984, </a:t>
            </a:r>
            <a:r>
              <a:rPr lang="en-US" dirty="0"/>
              <a:t>J. Anim. Ecol. 53: 283-299)</a:t>
            </a:r>
            <a:endParaRPr lang="fr-CA" dirty="0"/>
          </a:p>
        </p:txBody>
      </p:sp>
      <p:sp>
        <p:nvSpPr>
          <p:cNvPr id="4" name="ZoneTexte 3"/>
          <p:cNvSpPr txBox="1"/>
          <p:nvPr/>
        </p:nvSpPr>
        <p:spPr>
          <a:xfrm>
            <a:off x="179512" y="2060848"/>
            <a:ext cx="4464499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Courier New" pitchFamily="49" charset="0"/>
              <a:buChar char="o"/>
            </a:pPr>
            <a:r>
              <a:rPr lang="en-CA" sz="2400" dirty="0"/>
              <a:t>Place feeding trays with mealworms at different distances from the nest</a:t>
            </a:r>
          </a:p>
          <a:p>
            <a:pPr marL="342900" indent="-342900">
              <a:buFont typeface="Courier New" pitchFamily="49" charset="0"/>
              <a:buChar char="o"/>
            </a:pPr>
            <a:r>
              <a:rPr lang="en-CA" sz="2400" dirty="0"/>
              <a:t>Induce a decrease in worm capture </a:t>
            </a:r>
            <a:r>
              <a:rPr lang="en-CA" sz="2400" u="sng" dirty="0"/>
              <a:t>rate</a:t>
            </a:r>
            <a:r>
              <a:rPr lang="en-CA" sz="2400" dirty="0"/>
              <a:t> with time spent in the patch; he manipulated the gain function</a:t>
            </a:r>
          </a:p>
          <a:p>
            <a:pPr marL="342900" indent="-342900">
              <a:buFont typeface="Courier New" pitchFamily="49" charset="0"/>
              <a:buChar char="o"/>
            </a:pPr>
            <a:r>
              <a:rPr lang="en-CA" sz="2400" b="1" dirty="0">
                <a:solidFill>
                  <a:srgbClr val="0070C0"/>
                </a:solidFill>
              </a:rPr>
              <a:t>How should load size vary with the distance from the nest</a:t>
            </a:r>
          </a:p>
          <a:p>
            <a:pPr marL="800100" lvl="1" indent="-342900">
              <a:buFont typeface="Courier New" pitchFamily="49" charset="0"/>
              <a:buChar char="o"/>
            </a:pPr>
            <a:r>
              <a:rPr lang="en-CA" sz="2000" b="1" dirty="0">
                <a:solidFill>
                  <a:srgbClr val="0070C0"/>
                </a:solidFill>
              </a:rPr>
              <a:t>Model predicts larger loads with longer travel times</a:t>
            </a:r>
          </a:p>
        </p:txBody>
      </p:sp>
      <p:pic>
        <p:nvPicPr>
          <p:cNvPr id="44034" name="Picture 2" descr="C:\Users\dafor97\Pictures\51IpoLDpYhL__SS500_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62" r="16528" b="4731"/>
          <a:stretch/>
        </p:blipFill>
        <p:spPr bwMode="auto">
          <a:xfrm>
            <a:off x="5393455" y="1772816"/>
            <a:ext cx="3138985" cy="4537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010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00" t="27838" r="27932" b="15940"/>
          <a:stretch/>
        </p:blipFill>
        <p:spPr bwMode="auto">
          <a:xfrm>
            <a:off x="4583678" y="1710100"/>
            <a:ext cx="4308802" cy="47213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Rectangle 2">
            <a:extLst>
              <a:ext uri="{FF2B5EF4-FFF2-40B4-BE49-F238E27FC236}">
                <a16:creationId xmlns:a16="http://schemas.microsoft.com/office/drawing/2014/main" id="{F7DD74F0-E31B-441E-B7FE-411561262588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7384"/>
            <a:ext cx="9144000" cy="1696616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b="1" dirty="0">
                <a:solidFill>
                  <a:schemeClr val="bg1"/>
                </a:solidFill>
              </a:rPr>
              <a:t>Optimal patch departure time</a:t>
            </a:r>
          </a:p>
          <a:p>
            <a:r>
              <a:rPr lang="en-CA" b="1" dirty="0">
                <a:solidFill>
                  <a:schemeClr val="bg1"/>
                </a:solidFill>
              </a:rPr>
              <a:t>Marginal value theorem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317C65A-0255-4051-9970-CC5B01C47185}"/>
              </a:ext>
            </a:extLst>
          </p:cNvPr>
          <p:cNvSpPr/>
          <p:nvPr/>
        </p:nvSpPr>
        <p:spPr>
          <a:xfrm>
            <a:off x="6494895" y="4261450"/>
            <a:ext cx="1842841" cy="2880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B74FA11B-7424-46C1-868E-A87F0B069975}"/>
              </a:ext>
            </a:extLst>
          </p:cNvPr>
          <p:cNvSpPr/>
          <p:nvPr/>
        </p:nvSpPr>
        <p:spPr>
          <a:xfrm>
            <a:off x="5329704" y="1916833"/>
            <a:ext cx="3202736" cy="19223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5AEA10BE-8524-4FE8-9BB2-0943195B7D10}"/>
              </a:ext>
            </a:extLst>
          </p:cNvPr>
          <p:cNvSpPr/>
          <p:nvPr/>
        </p:nvSpPr>
        <p:spPr>
          <a:xfrm>
            <a:off x="5248424" y="3686600"/>
            <a:ext cx="410727" cy="76370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grpSp>
        <p:nvGrpSpPr>
          <p:cNvPr id="33" name="Groupe 32">
            <a:extLst>
              <a:ext uri="{FF2B5EF4-FFF2-40B4-BE49-F238E27FC236}">
                <a16:creationId xmlns:a16="http://schemas.microsoft.com/office/drawing/2014/main" id="{1E166AB1-FCD3-40AA-BBD3-786224F24297}"/>
              </a:ext>
            </a:extLst>
          </p:cNvPr>
          <p:cNvGrpSpPr/>
          <p:nvPr/>
        </p:nvGrpSpPr>
        <p:grpSpPr>
          <a:xfrm>
            <a:off x="5292080" y="2420888"/>
            <a:ext cx="2889199" cy="1728192"/>
            <a:chOff x="5292080" y="2420888"/>
            <a:chExt cx="2889199" cy="1728192"/>
          </a:xfrm>
        </p:grpSpPr>
        <p:cxnSp>
          <p:nvCxnSpPr>
            <p:cNvPr id="34" name="Connecteur droit 33">
              <a:extLst>
                <a:ext uri="{FF2B5EF4-FFF2-40B4-BE49-F238E27FC236}">
                  <a16:creationId xmlns:a16="http://schemas.microsoft.com/office/drawing/2014/main" id="{4EC690D5-B5BF-42DD-866E-2A2868201F57}"/>
                </a:ext>
              </a:extLst>
            </p:cNvPr>
            <p:cNvCxnSpPr/>
            <p:nvPr/>
          </p:nvCxnSpPr>
          <p:spPr>
            <a:xfrm>
              <a:off x="5292080" y="4149080"/>
              <a:ext cx="14401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cteur droit 34">
              <a:extLst>
                <a:ext uri="{FF2B5EF4-FFF2-40B4-BE49-F238E27FC236}">
                  <a16:creationId xmlns:a16="http://schemas.microsoft.com/office/drawing/2014/main" id="{B2FA3DD8-416A-4B4F-A36F-3C1EB1A62E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36096" y="3573016"/>
              <a:ext cx="101375" cy="57606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cteur droit 35">
              <a:extLst>
                <a:ext uri="{FF2B5EF4-FFF2-40B4-BE49-F238E27FC236}">
                  <a16:creationId xmlns:a16="http://schemas.microsoft.com/office/drawing/2014/main" id="{AD382839-0CBB-4B91-B34A-67FA233E1D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29426" y="3573016"/>
              <a:ext cx="41072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cteur droit 36">
              <a:extLst>
                <a:ext uri="{FF2B5EF4-FFF2-40B4-BE49-F238E27FC236}">
                  <a16:creationId xmlns:a16="http://schemas.microsoft.com/office/drawing/2014/main" id="{00872139-29A2-44CF-89AE-F9681422F1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40152" y="2996952"/>
              <a:ext cx="72008" cy="57320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cteur droit 37">
              <a:extLst>
                <a:ext uri="{FF2B5EF4-FFF2-40B4-BE49-F238E27FC236}">
                  <a16:creationId xmlns:a16="http://schemas.microsoft.com/office/drawing/2014/main" id="{6FC45E30-9982-4083-B5C1-A2268A36D78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12160" y="3006689"/>
              <a:ext cx="1368152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cteur droit 38">
              <a:extLst>
                <a:ext uri="{FF2B5EF4-FFF2-40B4-BE49-F238E27FC236}">
                  <a16:creationId xmlns:a16="http://schemas.microsoft.com/office/drawing/2014/main" id="{50667B0A-71C2-473E-825E-E8BFAD501D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380312" y="2420888"/>
              <a:ext cx="72008" cy="57606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cteur droit 39">
              <a:extLst>
                <a:ext uri="{FF2B5EF4-FFF2-40B4-BE49-F238E27FC236}">
                  <a16:creationId xmlns:a16="http://schemas.microsoft.com/office/drawing/2014/main" id="{44961DC7-BBC0-4FF0-92CF-3FB3E8D0D496}"/>
                </a:ext>
              </a:extLst>
            </p:cNvPr>
            <p:cNvCxnSpPr>
              <a:cxnSpLocks/>
            </p:cNvCxnSpPr>
            <p:nvPr/>
          </p:nvCxnSpPr>
          <p:spPr>
            <a:xfrm>
              <a:off x="7452320" y="2420888"/>
              <a:ext cx="72895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61162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0" grpId="1" animBg="1"/>
      <p:bldP spid="42" grpId="0" animBg="1"/>
      <p:bldP spid="42" grpId="1" animBg="1"/>
      <p:bldP spid="43" grpId="0" animBg="1"/>
      <p:bldP spid="43" grpId="1" animBg="1"/>
    </p:bldLst>
  </p:timing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itre et sous-titre">
  <a:themeElements>
    <a:clrScheme name="">
      <a:dk1>
        <a:srgbClr val="000000"/>
      </a:dk1>
      <a:lt1>
        <a:srgbClr val="FFFFFF"/>
      </a:lt1>
      <a:dk2>
        <a:srgbClr val="000000"/>
      </a:dk2>
      <a:lt2>
        <a:srgbClr val="000000"/>
      </a:lt2>
      <a:accent1>
        <a:srgbClr val="FFFFFF"/>
      </a:accent1>
      <a:accent2>
        <a:srgbClr val="333399"/>
      </a:accent2>
      <a:accent3>
        <a:srgbClr val="AAAAAA"/>
      </a:accent3>
      <a:accent4>
        <a:srgbClr val="DADADA"/>
      </a:accent4>
      <a:accent5>
        <a:srgbClr val="FFFFFF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re et sous-titre">
      <a:majorFont>
        <a:latin typeface="Gill Sans"/>
        <a:ea typeface="ヒラギノ角ゴ ProN W3"/>
        <a:cs typeface="ヒラギノ角ゴ ProN W3"/>
      </a:majorFont>
      <a:minorFont>
        <a:latin typeface="Gill Sans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200" b="0" i="0" u="none" strike="noStrike" cap="none" normalizeH="0" baseline="0" smtClean="0">
            <a:ln>
              <a:noFill/>
            </a:ln>
            <a:solidFill>
              <a:srgbClr val="FFFFFF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200" b="0" i="0" u="none" strike="noStrike" cap="none" normalizeH="0" baseline="0" smtClean="0">
            <a:ln>
              <a:noFill/>
            </a:ln>
            <a:solidFill>
              <a:srgbClr val="FFFFFF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Titre et sous-titr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45236</TotalTime>
  <Words>2363</Words>
  <Application>Microsoft Office PowerPoint</Application>
  <PresentationFormat>Affichage à l'écran (4:3)</PresentationFormat>
  <Paragraphs>463</Paragraphs>
  <Slides>34</Slides>
  <Notes>22</Notes>
  <HiddenSlides>0</HiddenSlides>
  <MMClips>0</MMClips>
  <ScaleCrop>false</ScaleCrop>
  <HeadingPairs>
    <vt:vector size="8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2</vt:i4>
      </vt:variant>
      <vt:variant>
        <vt:lpstr>Serveurs OLE incorporés</vt:lpstr>
      </vt:variant>
      <vt:variant>
        <vt:i4>1</vt:i4>
      </vt:variant>
      <vt:variant>
        <vt:lpstr>Titres des diapositives</vt:lpstr>
      </vt:variant>
      <vt:variant>
        <vt:i4>34</vt:i4>
      </vt:variant>
    </vt:vector>
  </HeadingPairs>
  <TitlesOfParts>
    <vt:vector size="44" baseType="lpstr">
      <vt:lpstr>Arial</vt:lpstr>
      <vt:lpstr>Calibri</vt:lpstr>
      <vt:lpstr>Calibri </vt:lpstr>
      <vt:lpstr>Cambria Math</vt:lpstr>
      <vt:lpstr>Courier New</vt:lpstr>
      <vt:lpstr>Gill Sans</vt:lpstr>
      <vt:lpstr>Wingdings</vt:lpstr>
      <vt:lpstr>Thème Office</vt:lpstr>
      <vt:lpstr>Titre et sous-titre</vt:lpstr>
      <vt:lpstr>SPW 11.0 Graph</vt:lpstr>
      <vt:lpstr>Présentation PowerPoint</vt:lpstr>
      <vt:lpstr>Basic assumption of optimal foraging theory:</vt:lpstr>
      <vt:lpstr>Basic elements optimality models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Optimal diet choice: the contingency model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What if prey forage in a mosaic of food patches  in which &gt; 1 resource type is available?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>Université Laval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Daniel Fortin</dc:creator>
  <cp:lastModifiedBy>Daniel Fortin</cp:lastModifiedBy>
  <cp:revision>2314</cp:revision>
  <dcterms:created xsi:type="dcterms:W3CDTF">2011-11-26T18:02:53Z</dcterms:created>
  <dcterms:modified xsi:type="dcterms:W3CDTF">2023-05-21T14:42:12Z</dcterms:modified>
</cp:coreProperties>
</file>